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13A680A-EF05-4B5E-82EC-060D8ABE533D}">
  <a:tblStyle styleId="{313A680A-EF05-4B5E-82EC-060D8ABE533D}"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0FF"/>
          </a:solidFill>
        </a:fill>
      </a:tcStyle>
    </a:wholeTbl>
    <a:band1H>
      <a:tcTxStyle/>
      <a:tcStyle>
        <a:fill>
          <a:solidFill>
            <a:srgbClr val="CAE0FF"/>
          </a:solidFill>
        </a:fill>
      </a:tcStyle>
    </a:band1H>
    <a:band2H>
      <a:tcTxStyle/>
    </a:band2H>
    <a:band1V>
      <a:tcTxStyle/>
      <a:tcStyle>
        <a:fill>
          <a:solidFill>
            <a:srgbClr val="CAE0F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25c1460a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25c1460a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d93cf43c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d93cf43c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the Journey as defined by the INFITX team and shared with us to enable us to start creating a similar structured </a:t>
            </a:r>
            <a:r>
              <a:rPr lang="en"/>
              <a:t>approach</a:t>
            </a:r>
            <a:r>
              <a:rPr lang="en"/>
              <a:t> to the Journey.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d93cf43c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dd93cf43c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INFITX thinking as described on their website </a:t>
            </a:r>
            <a:r>
              <a:rPr lang="en"/>
              <a:t>supports</a:t>
            </a:r>
            <a:r>
              <a:rPr lang="en"/>
              <a:t> the Mojaloop concepts for providing opportunities to new participants and interested parties to experiment and build knowledge around the Mojaloop API. This thinking will be part of the set up section in the Journey Roadmap as we develop 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16a51a95e7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16a51a95e7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dd93cf43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dd93cf43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dd93cf43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dd93cf43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6c4cd73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16c4cd73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16c4cd73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16c4cd73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16a51a95e7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16a51a95e7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16a51a95e7_1_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216a51a95e7_1_28:notes"/>
          <p:cNvSpPr/>
          <p:nvPr>
            <p:ph idx="2" type="sldImg"/>
          </p:nvPr>
        </p:nvSpPr>
        <p:spPr>
          <a:xfrm>
            <a:off x="729609" y="1143000"/>
            <a:ext cx="5398800" cy="3085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ec5fa92f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ec5fa92f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16a51a95e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16a51a95e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ec5fa92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ec5fa92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dd93cf43c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dd93cf43c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dd93cf43c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dd93cf43c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dd93cf43c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dd93cf43c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dd93cf43c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dd93cf43c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blip>
          <a:srcRect b="0" l="0" r="0" t="0"/>
          <a:stretch/>
        </p:blipFill>
        <p:spPr>
          <a:xfrm>
            <a:off x="595" y="0"/>
            <a:ext cx="9142813" cy="5142832"/>
          </a:xfrm>
          <a:prstGeom prst="rect">
            <a:avLst/>
          </a:prstGeom>
          <a:noFill/>
          <a:ln>
            <a:noFill/>
          </a:ln>
        </p:spPr>
      </p:pic>
      <p:sp>
        <p:nvSpPr>
          <p:cNvPr id="12" name="Google Shape;12;p2"/>
          <p:cNvSpPr/>
          <p:nvPr/>
        </p:nvSpPr>
        <p:spPr>
          <a:xfrm>
            <a:off x="322915" y="1348402"/>
            <a:ext cx="9423716" cy="3199383"/>
          </a:xfrm>
          <a:custGeom>
            <a:rect b="b" l="l" r="r" t="t"/>
            <a:pathLst>
              <a:path extrusionOk="0" h="8531688" w="25129909">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411"/>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
        <p:nvSpPr>
          <p:cNvPr id="13" name="Google Shape;13;p2"/>
          <p:cNvSpPr txBox="1"/>
          <p:nvPr>
            <p:ph type="ctrTitle"/>
          </p:nvPr>
        </p:nvSpPr>
        <p:spPr>
          <a:xfrm>
            <a:off x="635860" y="1576464"/>
            <a:ext cx="4606800" cy="1694700"/>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lt1"/>
              </a:buClr>
              <a:buSzPts val="4500"/>
              <a:buFont typeface="Arial"/>
              <a:buNone/>
              <a:defRPr b="1" sz="4500">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4" name="Google Shape;14;p2"/>
          <p:cNvSpPr txBox="1"/>
          <p:nvPr>
            <p:ph idx="1" type="subTitle"/>
          </p:nvPr>
        </p:nvSpPr>
        <p:spPr>
          <a:xfrm>
            <a:off x="635860" y="3490795"/>
            <a:ext cx="5378400" cy="866400"/>
          </a:xfrm>
          <a:prstGeom prst="rect">
            <a:avLst/>
          </a:prstGeom>
          <a:noFill/>
          <a:ln>
            <a:noFill/>
          </a:ln>
        </p:spPr>
        <p:txBody>
          <a:bodyPr anchorCtr="0" anchor="t" bIns="17125" lIns="34275" spcFirstLastPara="1" rIns="34275" wrap="square" tIns="17125">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5" name="Google Shape;15;p2"/>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16" name="Google Shape;16;p2"/>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 name="Google Shape;17;p2"/>
          <p:cNvPicPr preferRelativeResize="0"/>
          <p:nvPr/>
        </p:nvPicPr>
        <p:blipFill rotWithShape="1">
          <a:blip r:embed="rId3">
            <a:alphaModFix/>
          </a:blip>
          <a:srcRect b="0" l="0" r="0" t="0"/>
          <a:stretch/>
        </p:blipFill>
        <p:spPr>
          <a:xfrm>
            <a:off x="6451327" y="342520"/>
            <a:ext cx="1959841" cy="203129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11"/>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79" name="Google Shape;79;p11"/>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12"/>
          <p:cNvSpPr txBox="1"/>
          <p:nvPr>
            <p:ph type="ctrTitle"/>
          </p:nvPr>
        </p:nvSpPr>
        <p:spPr>
          <a:xfrm>
            <a:off x="311708" y="744575"/>
            <a:ext cx="8520600" cy="2052600"/>
          </a:xfrm>
          <a:prstGeom prst="rect">
            <a:avLst/>
          </a:prstGeom>
        </p:spPr>
        <p:txBody>
          <a:bodyPr anchorCtr="0" anchor="b" bIns="17125" lIns="34275" spcFirstLastPara="1" rIns="34275" wrap="square" tIns="171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3" name="Google Shape;83;p12"/>
          <p:cNvSpPr txBox="1"/>
          <p:nvPr>
            <p:ph idx="1" type="subTitle"/>
          </p:nvPr>
        </p:nvSpPr>
        <p:spPr>
          <a:xfrm>
            <a:off x="311700" y="2834125"/>
            <a:ext cx="8520600" cy="792600"/>
          </a:xfrm>
          <a:prstGeom prst="rect">
            <a:avLst/>
          </a:prstGeom>
        </p:spPr>
        <p:txBody>
          <a:bodyPr anchorCtr="0" anchor="t" bIns="17125" lIns="34275" spcFirstLastPara="1" rIns="34275" wrap="square" tIns="17125">
            <a:normAutofit/>
          </a:bodyPr>
          <a:lstStyle>
            <a:lvl1pPr lvl="0" rtl="0" algn="ctr">
              <a:lnSpc>
                <a:spcPct val="100000"/>
              </a:lnSpc>
              <a:spcBef>
                <a:spcPts val="700"/>
              </a:spcBef>
              <a:spcAft>
                <a:spcPts val="0"/>
              </a:spcAft>
              <a:buSzPts val="2800"/>
              <a:buNone/>
              <a:defRPr sz="2800"/>
            </a:lvl1pPr>
            <a:lvl2pPr lvl="1" rtl="0" algn="ctr">
              <a:lnSpc>
                <a:spcPct val="100000"/>
              </a:lnSpc>
              <a:spcBef>
                <a:spcPts val="400"/>
              </a:spcBef>
              <a:spcAft>
                <a:spcPts val="0"/>
              </a:spcAft>
              <a:buSzPts val="2800"/>
              <a:buNone/>
              <a:defRPr sz="2800"/>
            </a:lvl2pPr>
            <a:lvl3pPr lvl="2" rtl="0" algn="ctr">
              <a:lnSpc>
                <a:spcPct val="100000"/>
              </a:lnSpc>
              <a:spcBef>
                <a:spcPts val="400"/>
              </a:spcBef>
              <a:spcAft>
                <a:spcPts val="0"/>
              </a:spcAft>
              <a:buSzPts val="2800"/>
              <a:buNone/>
              <a:defRPr sz="2800"/>
            </a:lvl3pPr>
            <a:lvl4pPr lvl="3" rtl="0" algn="ctr">
              <a:lnSpc>
                <a:spcPct val="100000"/>
              </a:lnSpc>
              <a:spcBef>
                <a:spcPts val="400"/>
              </a:spcBef>
              <a:spcAft>
                <a:spcPts val="0"/>
              </a:spcAft>
              <a:buSzPts val="2800"/>
              <a:buNone/>
              <a:defRPr sz="2800"/>
            </a:lvl4pPr>
            <a:lvl5pPr lvl="4" rtl="0" algn="ctr">
              <a:lnSpc>
                <a:spcPct val="100000"/>
              </a:lnSpc>
              <a:spcBef>
                <a:spcPts val="400"/>
              </a:spcBef>
              <a:spcAft>
                <a:spcPts val="0"/>
              </a:spcAft>
              <a:buSzPts val="2800"/>
              <a:buNone/>
              <a:defRPr sz="2800"/>
            </a:lvl5pPr>
            <a:lvl6pPr lvl="5" rtl="0" algn="ctr">
              <a:lnSpc>
                <a:spcPct val="100000"/>
              </a:lnSpc>
              <a:spcBef>
                <a:spcPts val="400"/>
              </a:spcBef>
              <a:spcAft>
                <a:spcPts val="0"/>
              </a:spcAft>
              <a:buSzPts val="2800"/>
              <a:buNone/>
              <a:defRPr sz="2800"/>
            </a:lvl6pPr>
            <a:lvl7pPr lvl="6" rtl="0" algn="ctr">
              <a:lnSpc>
                <a:spcPct val="100000"/>
              </a:lnSpc>
              <a:spcBef>
                <a:spcPts val="400"/>
              </a:spcBef>
              <a:spcAft>
                <a:spcPts val="0"/>
              </a:spcAft>
              <a:buSzPts val="2800"/>
              <a:buNone/>
              <a:defRPr sz="2800"/>
            </a:lvl7pPr>
            <a:lvl8pPr lvl="7" rtl="0" algn="ctr">
              <a:lnSpc>
                <a:spcPct val="100000"/>
              </a:lnSpc>
              <a:spcBef>
                <a:spcPts val="400"/>
              </a:spcBef>
              <a:spcAft>
                <a:spcPts val="0"/>
              </a:spcAft>
              <a:buSzPts val="2800"/>
              <a:buNone/>
              <a:defRPr sz="2800"/>
            </a:lvl8pPr>
            <a:lvl9pPr lvl="8" rtl="0" algn="ctr">
              <a:lnSpc>
                <a:spcPct val="100000"/>
              </a:lnSpc>
              <a:spcBef>
                <a:spcPts val="400"/>
              </a:spcBef>
              <a:spcAft>
                <a:spcPts val="0"/>
              </a:spcAft>
              <a:buSzPts val="2800"/>
              <a:buNone/>
              <a:defRPr sz="2800"/>
            </a:lvl9pPr>
          </a:lstStyle>
          <a:p/>
        </p:txBody>
      </p:sp>
      <p:sp>
        <p:nvSpPr>
          <p:cNvPr id="84" name="Google Shape;84;p12"/>
          <p:cNvSpPr txBox="1"/>
          <p:nvPr>
            <p:ph idx="12" type="sldNum"/>
          </p:nvPr>
        </p:nvSpPr>
        <p:spPr>
          <a:xfrm>
            <a:off x="8472458" y="4663217"/>
            <a:ext cx="548700" cy="393600"/>
          </a:xfrm>
          <a:prstGeom prst="rect">
            <a:avLst/>
          </a:prstGeom>
        </p:spPr>
        <p:txBody>
          <a:bodyPr anchorCtr="0" anchor="ctr" bIns="17125" lIns="34275" spcFirstLastPara="1" rIns="34275" wrap="square" tIns="171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8" name="Shape 18"/>
        <p:cNvGrpSpPr/>
        <p:nvPr/>
      </p:nvGrpSpPr>
      <p:grpSpPr>
        <a:xfrm>
          <a:off x="0" y="0"/>
          <a:ext cx="0" cy="0"/>
          <a:chOff x="0" y="0"/>
          <a:chExt cx="0" cy="0"/>
        </a:xfrm>
      </p:grpSpPr>
      <p:pic>
        <p:nvPicPr>
          <p:cNvPr id="19" name="Google Shape;19;p3"/>
          <p:cNvPicPr preferRelativeResize="0"/>
          <p:nvPr/>
        </p:nvPicPr>
        <p:blipFill rotWithShape="1">
          <a:blip r:embed="rId2">
            <a:alphaModFix/>
          </a:blip>
          <a:srcRect b="0" l="0" r="0" t="0"/>
          <a:stretch/>
        </p:blipFill>
        <p:spPr>
          <a:xfrm>
            <a:off x="595" y="0"/>
            <a:ext cx="9142813" cy="5142832"/>
          </a:xfrm>
          <a:prstGeom prst="rect">
            <a:avLst/>
          </a:prstGeom>
          <a:noFill/>
          <a:ln>
            <a:noFill/>
          </a:ln>
        </p:spPr>
      </p:pic>
      <p:sp>
        <p:nvSpPr>
          <p:cNvPr id="20" name="Google Shape;20;p3"/>
          <p:cNvSpPr/>
          <p:nvPr/>
        </p:nvSpPr>
        <p:spPr>
          <a:xfrm>
            <a:off x="18786" y="211577"/>
            <a:ext cx="9145191" cy="2050104"/>
          </a:xfrm>
          <a:custGeom>
            <a:rect b="b" l="l" r="r" t="t"/>
            <a:pathLst>
              <a:path extrusionOk="0" h="5466945" w="24387176">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549"/>
            </a:scheme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21" name="Google Shape;21;p3"/>
          <p:cNvSpPr txBox="1"/>
          <p:nvPr>
            <p:ph type="title"/>
          </p:nvPr>
        </p:nvSpPr>
        <p:spPr>
          <a:xfrm>
            <a:off x="628650" y="273844"/>
            <a:ext cx="7075200" cy="994200"/>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2" name="Google Shape;22;p3"/>
          <p:cNvSpPr txBox="1"/>
          <p:nvPr>
            <p:ph idx="1" type="body"/>
          </p:nvPr>
        </p:nvSpPr>
        <p:spPr>
          <a:xfrm>
            <a:off x="628650" y="1369219"/>
            <a:ext cx="7886700" cy="3263400"/>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23" name="Google Shape;23;p3"/>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4" name="Google Shape;24;p3"/>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5" name="Google Shape;25;p3"/>
          <p:cNvPicPr preferRelativeResize="0"/>
          <p:nvPr/>
        </p:nvPicPr>
        <p:blipFill rotWithShape="1">
          <a:blip r:embed="rId3">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595" y="0"/>
            <a:ext cx="9142813" cy="5142832"/>
          </a:xfrm>
          <a:prstGeom prst="rect">
            <a:avLst/>
          </a:prstGeom>
          <a:noFill/>
          <a:ln>
            <a:noFill/>
          </a:ln>
        </p:spPr>
      </p:pic>
      <p:sp>
        <p:nvSpPr>
          <p:cNvPr id="28" name="Google Shape;28;p4"/>
          <p:cNvSpPr txBox="1"/>
          <p:nvPr>
            <p:ph type="title"/>
          </p:nvPr>
        </p:nvSpPr>
        <p:spPr>
          <a:xfrm>
            <a:off x="623888" y="1282304"/>
            <a:ext cx="5491200" cy="2139600"/>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29" name="Google Shape;29;p4"/>
          <p:cNvSpPr txBox="1"/>
          <p:nvPr>
            <p:ph idx="1" type="body"/>
          </p:nvPr>
        </p:nvSpPr>
        <p:spPr>
          <a:xfrm>
            <a:off x="623888" y="3442098"/>
            <a:ext cx="7886700" cy="1125000"/>
          </a:xfrm>
          <a:prstGeom prst="rect">
            <a:avLst/>
          </a:prstGeom>
          <a:noFill/>
          <a:ln>
            <a:noFill/>
          </a:ln>
        </p:spPr>
        <p:txBody>
          <a:bodyPr anchorCtr="0" anchor="t" bIns="17125" lIns="34275" spcFirstLastPara="1" rIns="34275" wrap="square" tIns="17125">
            <a:normAutofit/>
          </a:bodyPr>
          <a:lstStyle>
            <a:lvl1pPr indent="-228600" lvl="0" marL="457200" algn="l">
              <a:lnSpc>
                <a:spcPct val="90000"/>
              </a:lnSpc>
              <a:spcBef>
                <a:spcPts val="7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300"/>
              <a:buNone/>
              <a:defRPr sz="13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30" name="Google Shape;30;p4"/>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31" name="Google Shape;31;p4"/>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2" name="Google Shape;32;p4"/>
          <p:cNvPicPr preferRelativeResize="0"/>
          <p:nvPr/>
        </p:nvPicPr>
        <p:blipFill rotWithShape="1">
          <a:blip r:embed="rId3">
            <a:alphaModFix/>
          </a:blip>
          <a:srcRect b="0" l="0" r="0" t="0"/>
          <a:stretch/>
        </p:blipFill>
        <p:spPr>
          <a:xfrm>
            <a:off x="6451327" y="298071"/>
            <a:ext cx="1959841" cy="203129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5"/>
          <p:cNvSpPr txBox="1"/>
          <p:nvPr>
            <p:ph type="title"/>
          </p:nvPr>
        </p:nvSpPr>
        <p:spPr>
          <a:xfrm>
            <a:off x="628650" y="273844"/>
            <a:ext cx="7158900" cy="994200"/>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35" name="Google Shape;35;p5"/>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36" name="Google Shape;36;p5"/>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37" name="Google Shape;37;p5"/>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6"/>
          <p:cNvSpPr txBox="1"/>
          <p:nvPr>
            <p:ph type="title"/>
          </p:nvPr>
        </p:nvSpPr>
        <p:spPr>
          <a:xfrm>
            <a:off x="629841" y="273844"/>
            <a:ext cx="7143900" cy="994200"/>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40" name="Google Shape;40;p6"/>
          <p:cNvSpPr txBox="1"/>
          <p:nvPr>
            <p:ph idx="1" type="body"/>
          </p:nvPr>
        </p:nvSpPr>
        <p:spPr>
          <a:xfrm>
            <a:off x="629842" y="1260872"/>
            <a:ext cx="3868500" cy="618000"/>
          </a:xfrm>
          <a:prstGeom prst="rect">
            <a:avLst/>
          </a:prstGeom>
          <a:noFill/>
          <a:ln>
            <a:noFill/>
          </a:ln>
        </p:spPr>
        <p:txBody>
          <a:bodyPr anchorCtr="0" anchor="b" bIns="17125" lIns="34275" spcFirstLastPara="1" rIns="34275" wrap="square" tIns="17125">
            <a:normAutofit/>
          </a:bodyPr>
          <a:lstStyle>
            <a:lvl1pPr indent="-228600" lvl="0" marL="457200" algn="l">
              <a:lnSpc>
                <a:spcPct val="90000"/>
              </a:lnSpc>
              <a:spcBef>
                <a:spcPts val="7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300"/>
              <a:buNone/>
              <a:defRPr b="1" sz="13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Google Shape;41;p6"/>
          <p:cNvSpPr txBox="1"/>
          <p:nvPr>
            <p:ph idx="2" type="body"/>
          </p:nvPr>
        </p:nvSpPr>
        <p:spPr>
          <a:xfrm>
            <a:off x="629842" y="1878806"/>
            <a:ext cx="3868500" cy="2763300"/>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42" name="Google Shape;42;p6"/>
          <p:cNvSpPr txBox="1"/>
          <p:nvPr>
            <p:ph idx="3" type="body"/>
          </p:nvPr>
        </p:nvSpPr>
        <p:spPr>
          <a:xfrm>
            <a:off x="4629150" y="1260872"/>
            <a:ext cx="3887400" cy="618000"/>
          </a:xfrm>
          <a:prstGeom prst="rect">
            <a:avLst/>
          </a:prstGeom>
          <a:noFill/>
          <a:ln>
            <a:noFill/>
          </a:ln>
        </p:spPr>
        <p:txBody>
          <a:bodyPr anchorCtr="0" anchor="b" bIns="17125" lIns="34275" spcFirstLastPara="1" rIns="34275" wrap="square" tIns="17125">
            <a:normAutofit/>
          </a:bodyPr>
          <a:lstStyle>
            <a:lvl1pPr indent="-228600" lvl="0" marL="457200" algn="l">
              <a:lnSpc>
                <a:spcPct val="90000"/>
              </a:lnSpc>
              <a:spcBef>
                <a:spcPts val="7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300"/>
              <a:buNone/>
              <a:defRPr b="1" sz="13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 name="Google Shape;43;p6"/>
          <p:cNvSpPr txBox="1"/>
          <p:nvPr>
            <p:ph idx="4" type="body"/>
          </p:nvPr>
        </p:nvSpPr>
        <p:spPr>
          <a:xfrm>
            <a:off x="4629150" y="1878806"/>
            <a:ext cx="3887400" cy="2763300"/>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44" name="Google Shape;44;p6"/>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45" name="Google Shape;45;p6"/>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6" name="Google Shape;46;p6"/>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7" name="Shape 47"/>
        <p:cNvGrpSpPr/>
        <p:nvPr/>
      </p:nvGrpSpPr>
      <p:grpSpPr>
        <a:xfrm>
          <a:off x="0" y="0"/>
          <a:ext cx="0" cy="0"/>
          <a:chOff x="0" y="0"/>
          <a:chExt cx="0" cy="0"/>
        </a:xfrm>
      </p:grpSpPr>
      <p:sp>
        <p:nvSpPr>
          <p:cNvPr id="48" name="Google Shape;48;p7"/>
          <p:cNvSpPr/>
          <p:nvPr/>
        </p:nvSpPr>
        <p:spPr>
          <a:xfrm>
            <a:off x="322915" y="1348402"/>
            <a:ext cx="9422400" cy="3199500"/>
          </a:xfrm>
          <a:prstGeom prst="roundRect">
            <a:avLst>
              <a:gd fmla="val 6683" name="adj"/>
            </a:avLst>
          </a:prstGeom>
          <a:solidFill>
            <a:schemeClr val="accent1"/>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1" i="0" sz="700" u="none" cap="none" strike="noStrike">
              <a:solidFill>
                <a:schemeClr val="lt1"/>
              </a:solidFill>
              <a:latin typeface="Arial"/>
              <a:ea typeface="Arial"/>
              <a:cs typeface="Arial"/>
              <a:sym typeface="Arial"/>
            </a:endParaRPr>
          </a:p>
        </p:txBody>
      </p:sp>
      <p:sp>
        <p:nvSpPr>
          <p:cNvPr id="49" name="Google Shape;49;p7"/>
          <p:cNvSpPr txBox="1"/>
          <p:nvPr>
            <p:ph type="ctrTitle"/>
          </p:nvPr>
        </p:nvSpPr>
        <p:spPr>
          <a:xfrm>
            <a:off x="635860" y="1576464"/>
            <a:ext cx="4606800" cy="1694700"/>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lt1"/>
              </a:buClr>
              <a:buSzPts val="4500"/>
              <a:buFont typeface="Arial"/>
              <a:buNone/>
              <a:defRPr b="1" sz="4500">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50" name="Google Shape;50;p7"/>
          <p:cNvSpPr txBox="1"/>
          <p:nvPr>
            <p:ph idx="1" type="subTitle"/>
          </p:nvPr>
        </p:nvSpPr>
        <p:spPr>
          <a:xfrm>
            <a:off x="635860" y="3490795"/>
            <a:ext cx="5378400" cy="866400"/>
          </a:xfrm>
          <a:prstGeom prst="rect">
            <a:avLst/>
          </a:prstGeom>
          <a:noFill/>
          <a:ln>
            <a:noFill/>
          </a:ln>
        </p:spPr>
        <p:txBody>
          <a:bodyPr anchorCtr="0" anchor="t" bIns="17125" lIns="34275" spcFirstLastPara="1" rIns="34275" wrap="square" tIns="17125">
            <a:normAutofit/>
          </a:bodyPr>
          <a:lstStyle>
            <a:lvl1pPr lvl="0" algn="l">
              <a:lnSpc>
                <a:spcPct val="90000"/>
              </a:lnSpc>
              <a:spcBef>
                <a:spcPts val="7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300"/>
              <a:buNone/>
              <a:defRPr sz="13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1" name="Google Shape;51;p7"/>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solidFill>
                  <a:schemeClr val="lt1"/>
                </a:solidFill>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52" name="Google Shape;52;p7"/>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7"/>
          <p:cNvSpPr/>
          <p:nvPr/>
        </p:nvSpPr>
        <p:spPr>
          <a:xfrm>
            <a:off x="6068074" y="3379961"/>
            <a:ext cx="1221600" cy="1221600"/>
          </a:xfrm>
          <a:prstGeom prst="ellipse">
            <a:avLst/>
          </a:prstGeom>
          <a:noFill/>
          <a:ln cap="flat" cmpd="sng" w="14605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54" name="Google Shape;54;p7"/>
          <p:cNvSpPr/>
          <p:nvPr/>
        </p:nvSpPr>
        <p:spPr>
          <a:xfrm>
            <a:off x="7993997" y="1659428"/>
            <a:ext cx="1353000" cy="1353300"/>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55" name="Google Shape;55;p7"/>
          <p:cNvSpPr/>
          <p:nvPr/>
        </p:nvSpPr>
        <p:spPr>
          <a:xfrm>
            <a:off x="6659975" y="1971391"/>
            <a:ext cx="2218800" cy="2219100"/>
          </a:xfrm>
          <a:prstGeom prst="ellipse">
            <a:avLst/>
          </a:prstGeom>
          <a:noFill/>
          <a:ln cap="flat" cmpd="sng" w="152400">
            <a:solidFill>
              <a:schemeClr val="accent2"/>
            </a:solidFill>
            <a:prstDash val="solid"/>
            <a:miter lim="800000"/>
            <a:headEnd len="sm" w="sm" type="none"/>
            <a:tailEnd len="sm" w="sm" type="none"/>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56" name="Google Shape;56;p7"/>
          <p:cNvSpPr/>
          <p:nvPr/>
        </p:nvSpPr>
        <p:spPr>
          <a:xfrm>
            <a:off x="6182918" y="131681"/>
            <a:ext cx="2496600" cy="2496900"/>
          </a:xfrm>
          <a:prstGeom prst="ellipse">
            <a:avLst/>
          </a:prstGeom>
          <a:solidFill>
            <a:schemeClr val="lt1"/>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pic>
        <p:nvPicPr>
          <p:cNvPr id="57" name="Google Shape;57;p7"/>
          <p:cNvPicPr preferRelativeResize="0"/>
          <p:nvPr/>
        </p:nvPicPr>
        <p:blipFill rotWithShape="1">
          <a:blip r:embed="rId2">
            <a:alphaModFix/>
          </a:blip>
          <a:srcRect b="0" l="0" r="0" t="0"/>
          <a:stretch/>
        </p:blipFill>
        <p:spPr>
          <a:xfrm>
            <a:off x="6451327" y="340058"/>
            <a:ext cx="1959841" cy="203129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8" name="Shape 58"/>
        <p:cNvGrpSpPr/>
        <p:nvPr/>
      </p:nvGrpSpPr>
      <p:grpSpPr>
        <a:xfrm>
          <a:off x="0" y="0"/>
          <a:ext cx="0" cy="0"/>
          <a:chOff x="0" y="0"/>
          <a:chExt cx="0" cy="0"/>
        </a:xfrm>
      </p:grpSpPr>
      <p:sp>
        <p:nvSpPr>
          <p:cNvPr id="59" name="Google Shape;59;p8"/>
          <p:cNvSpPr txBox="1"/>
          <p:nvPr>
            <p:ph type="title"/>
          </p:nvPr>
        </p:nvSpPr>
        <p:spPr>
          <a:xfrm>
            <a:off x="628650" y="273844"/>
            <a:ext cx="7092000" cy="994200"/>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60" name="Google Shape;60;p8"/>
          <p:cNvSpPr txBox="1"/>
          <p:nvPr>
            <p:ph idx="1" type="body"/>
          </p:nvPr>
        </p:nvSpPr>
        <p:spPr>
          <a:xfrm>
            <a:off x="628650" y="1369219"/>
            <a:ext cx="7886700" cy="3263400"/>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61" name="Google Shape;61;p8"/>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62" name="Google Shape;62;p8"/>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3" name="Google Shape;63;p8"/>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4" name="Shape 64"/>
        <p:cNvGrpSpPr/>
        <p:nvPr/>
      </p:nvGrpSpPr>
      <p:grpSpPr>
        <a:xfrm>
          <a:off x="0" y="0"/>
          <a:ext cx="0" cy="0"/>
          <a:chOff x="0" y="0"/>
          <a:chExt cx="0" cy="0"/>
        </a:xfrm>
      </p:grpSpPr>
      <p:sp>
        <p:nvSpPr>
          <p:cNvPr id="65" name="Google Shape;65;p9"/>
          <p:cNvSpPr txBox="1"/>
          <p:nvPr>
            <p:ph type="title"/>
          </p:nvPr>
        </p:nvSpPr>
        <p:spPr>
          <a:xfrm>
            <a:off x="623888" y="1282304"/>
            <a:ext cx="5225700" cy="2139600"/>
          </a:xfrm>
          <a:prstGeom prst="rect">
            <a:avLst/>
          </a:prstGeom>
          <a:noFill/>
          <a:ln>
            <a:noFill/>
          </a:ln>
        </p:spPr>
        <p:txBody>
          <a:bodyPr anchorCtr="0" anchor="b" bIns="17125" lIns="34275" spcFirstLastPara="1" rIns="34275" wrap="square" tIns="17125">
            <a:normAutofit/>
          </a:bodyPr>
          <a:lstStyle>
            <a:lvl1pPr lvl="0" algn="l">
              <a:lnSpc>
                <a:spcPct val="90000"/>
              </a:lnSpc>
              <a:spcBef>
                <a:spcPts val="0"/>
              </a:spcBef>
              <a:spcAft>
                <a:spcPts val="0"/>
              </a:spcAft>
              <a:buClr>
                <a:schemeClr val="accent1"/>
              </a:buClr>
              <a:buSzPts val="4500"/>
              <a:buFont typeface="Arial"/>
              <a:buNone/>
              <a:defRPr sz="4500"/>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66" name="Google Shape;66;p9"/>
          <p:cNvSpPr txBox="1"/>
          <p:nvPr>
            <p:ph idx="1" type="body"/>
          </p:nvPr>
        </p:nvSpPr>
        <p:spPr>
          <a:xfrm>
            <a:off x="623888" y="3442098"/>
            <a:ext cx="7886700" cy="1125000"/>
          </a:xfrm>
          <a:prstGeom prst="rect">
            <a:avLst/>
          </a:prstGeom>
          <a:noFill/>
          <a:ln>
            <a:noFill/>
          </a:ln>
        </p:spPr>
        <p:txBody>
          <a:bodyPr anchorCtr="0" anchor="t" bIns="17125" lIns="34275" spcFirstLastPara="1" rIns="34275" wrap="square" tIns="17125">
            <a:normAutofit/>
          </a:bodyPr>
          <a:lstStyle>
            <a:lvl1pPr indent="-228600" lvl="0" marL="457200" algn="l">
              <a:lnSpc>
                <a:spcPct val="90000"/>
              </a:lnSpc>
              <a:spcBef>
                <a:spcPts val="7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300"/>
              <a:buNone/>
              <a:defRPr sz="13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7" name="Google Shape;67;p9"/>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68" name="Google Shape;68;p9"/>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9" name="Google Shape;69;p9"/>
          <p:cNvPicPr preferRelativeResize="0"/>
          <p:nvPr/>
        </p:nvPicPr>
        <p:blipFill rotWithShape="1">
          <a:blip r:embed="rId2">
            <a:alphaModFix/>
          </a:blip>
          <a:srcRect b="0" l="0" r="0" t="0"/>
          <a:stretch/>
        </p:blipFill>
        <p:spPr>
          <a:xfrm>
            <a:off x="6451327" y="298071"/>
            <a:ext cx="1959841" cy="203129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0" name="Shape 70"/>
        <p:cNvGrpSpPr/>
        <p:nvPr/>
      </p:nvGrpSpPr>
      <p:grpSpPr>
        <a:xfrm>
          <a:off x="0" y="0"/>
          <a:ext cx="0" cy="0"/>
          <a:chOff x="0" y="0"/>
          <a:chExt cx="0" cy="0"/>
        </a:xfrm>
      </p:grpSpPr>
      <p:sp>
        <p:nvSpPr>
          <p:cNvPr id="71" name="Google Shape;71;p10"/>
          <p:cNvSpPr txBox="1"/>
          <p:nvPr>
            <p:ph type="title"/>
          </p:nvPr>
        </p:nvSpPr>
        <p:spPr>
          <a:xfrm>
            <a:off x="628650" y="273844"/>
            <a:ext cx="7221900" cy="994200"/>
          </a:xfrm>
          <a:prstGeom prst="rect">
            <a:avLst/>
          </a:prstGeom>
          <a:noFill/>
          <a:ln>
            <a:noFill/>
          </a:ln>
        </p:spPr>
        <p:txBody>
          <a:bodyPr anchorCtr="0" anchor="ctr" bIns="17125" lIns="34275" spcFirstLastPara="1" rIns="34275" wrap="square" tIns="17125">
            <a:normAutofit/>
          </a:bodyPr>
          <a:lstStyle>
            <a:lvl1pPr lvl="0" algn="l">
              <a:lnSpc>
                <a:spcPct val="90000"/>
              </a:lnSpc>
              <a:spcBef>
                <a:spcPts val="0"/>
              </a:spcBef>
              <a:spcAft>
                <a:spcPts val="0"/>
              </a:spcAft>
              <a:buClr>
                <a:schemeClr val="accent1"/>
              </a:buClr>
              <a:buSzPts val="7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72" name="Google Shape;72;p10"/>
          <p:cNvSpPr txBox="1"/>
          <p:nvPr>
            <p:ph idx="1" type="body"/>
          </p:nvPr>
        </p:nvSpPr>
        <p:spPr>
          <a:xfrm>
            <a:off x="628650" y="1369219"/>
            <a:ext cx="3886200" cy="3263400"/>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73" name="Google Shape;73;p10"/>
          <p:cNvSpPr txBox="1"/>
          <p:nvPr>
            <p:ph idx="2" type="body"/>
          </p:nvPr>
        </p:nvSpPr>
        <p:spPr>
          <a:xfrm>
            <a:off x="4629150" y="1369219"/>
            <a:ext cx="3886200" cy="3263400"/>
          </a:xfrm>
          <a:prstGeom prst="rect">
            <a:avLst/>
          </a:prstGeom>
          <a:noFill/>
          <a:ln>
            <a:noFill/>
          </a:ln>
        </p:spPr>
        <p:txBody>
          <a:bodyPr anchorCtr="0" anchor="t" bIns="17125" lIns="34275" spcFirstLastPara="1" rIns="34275" wrap="square" tIns="17125">
            <a:normAutofit/>
          </a:bodyPr>
          <a:lstStyle>
            <a:lvl1pPr indent="-273050" lvl="0" marL="457200" algn="l">
              <a:lnSpc>
                <a:spcPct val="90000"/>
              </a:lnSpc>
              <a:spcBef>
                <a:spcPts val="700"/>
              </a:spcBef>
              <a:spcAft>
                <a:spcPts val="0"/>
              </a:spcAft>
              <a:buClr>
                <a:schemeClr val="dk1"/>
              </a:buClr>
              <a:buSzPts val="700"/>
              <a:buChar char="•"/>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74" name="Google Shape;74;p10"/>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algn="ctr">
              <a:lnSpc>
                <a:spcPct val="100000"/>
              </a:lnSpc>
              <a:spcBef>
                <a:spcPts val="0"/>
              </a:spcBef>
              <a:spcAft>
                <a:spcPts val="0"/>
              </a:spcAft>
              <a:buSzPts val="500"/>
              <a:buNone/>
              <a:defRPr/>
            </a:lvl1pPr>
            <a:lvl2pPr lvl="1" algn="l">
              <a:lnSpc>
                <a:spcPct val="100000"/>
              </a:lnSpc>
              <a:spcBef>
                <a:spcPts val="0"/>
              </a:spcBef>
              <a:spcAft>
                <a:spcPts val="0"/>
              </a:spcAft>
              <a:buSzPts val="500"/>
              <a:buNone/>
              <a:defRPr/>
            </a:lvl2pPr>
            <a:lvl3pPr lvl="2" algn="l">
              <a:lnSpc>
                <a:spcPct val="100000"/>
              </a:lnSpc>
              <a:spcBef>
                <a:spcPts val="0"/>
              </a:spcBef>
              <a:spcAft>
                <a:spcPts val="0"/>
              </a:spcAft>
              <a:buSzPts val="500"/>
              <a:buNone/>
              <a:defRPr/>
            </a:lvl3pPr>
            <a:lvl4pPr lvl="3" algn="l">
              <a:lnSpc>
                <a:spcPct val="100000"/>
              </a:lnSpc>
              <a:spcBef>
                <a:spcPts val="0"/>
              </a:spcBef>
              <a:spcAft>
                <a:spcPts val="0"/>
              </a:spcAft>
              <a:buSzPts val="500"/>
              <a:buNone/>
              <a:defRPr/>
            </a:lvl4pPr>
            <a:lvl5pPr lvl="4" algn="l">
              <a:lnSpc>
                <a:spcPct val="100000"/>
              </a:lnSpc>
              <a:spcBef>
                <a:spcPts val="0"/>
              </a:spcBef>
              <a:spcAft>
                <a:spcPts val="0"/>
              </a:spcAft>
              <a:buSzPts val="500"/>
              <a:buNone/>
              <a:defRPr/>
            </a:lvl5pPr>
            <a:lvl6pPr lvl="5" algn="l">
              <a:lnSpc>
                <a:spcPct val="100000"/>
              </a:lnSpc>
              <a:spcBef>
                <a:spcPts val="0"/>
              </a:spcBef>
              <a:spcAft>
                <a:spcPts val="0"/>
              </a:spcAft>
              <a:buSzPts val="500"/>
              <a:buNone/>
              <a:defRPr/>
            </a:lvl6pPr>
            <a:lvl7pPr lvl="6" algn="l">
              <a:lnSpc>
                <a:spcPct val="100000"/>
              </a:lnSpc>
              <a:spcBef>
                <a:spcPts val="0"/>
              </a:spcBef>
              <a:spcAft>
                <a:spcPts val="0"/>
              </a:spcAft>
              <a:buSzPts val="500"/>
              <a:buNone/>
              <a:defRPr/>
            </a:lvl7pPr>
            <a:lvl8pPr lvl="7" algn="l">
              <a:lnSpc>
                <a:spcPct val="100000"/>
              </a:lnSpc>
              <a:spcBef>
                <a:spcPts val="0"/>
              </a:spcBef>
              <a:spcAft>
                <a:spcPts val="0"/>
              </a:spcAft>
              <a:buSzPts val="500"/>
              <a:buNone/>
              <a:defRPr/>
            </a:lvl8pPr>
            <a:lvl9pPr lvl="8" algn="l">
              <a:lnSpc>
                <a:spcPct val="100000"/>
              </a:lnSpc>
              <a:spcBef>
                <a:spcPts val="0"/>
              </a:spcBef>
              <a:spcAft>
                <a:spcPts val="0"/>
              </a:spcAft>
              <a:buSzPts val="500"/>
              <a:buNone/>
              <a:defRPr/>
            </a:lvl9pPr>
          </a:lstStyle>
          <a:p/>
        </p:txBody>
      </p:sp>
      <p:sp>
        <p:nvSpPr>
          <p:cNvPr id="75" name="Google Shape;75;p10"/>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76" name="Google Shape;76;p10"/>
          <p:cNvPicPr preferRelativeResize="0"/>
          <p:nvPr/>
        </p:nvPicPr>
        <p:blipFill rotWithShape="1">
          <a:blip r:embed="rId2">
            <a:alphaModFix/>
          </a:blip>
          <a:srcRect b="0" l="0" r="0" t="0"/>
          <a:stretch/>
        </p:blipFill>
        <p:spPr>
          <a:xfrm>
            <a:off x="8058209" y="273844"/>
            <a:ext cx="914281" cy="94761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17125" lIns="34275" spcFirstLastPara="1" rIns="34275" wrap="square" tIns="17125">
            <a:normAutofit/>
          </a:bodyPr>
          <a:lstStyle>
            <a:lvl1pPr lvl="0" marR="0" rtl="0" algn="l">
              <a:lnSpc>
                <a:spcPct val="90000"/>
              </a:lnSpc>
              <a:spcBef>
                <a:spcPts val="0"/>
              </a:spcBef>
              <a:spcAft>
                <a:spcPts val="0"/>
              </a:spcAft>
              <a:buClr>
                <a:schemeClr val="accent1"/>
              </a:buClr>
              <a:buSzPts val="3300"/>
              <a:buFont typeface="Arial"/>
              <a:buNone/>
              <a:defRPr b="1" i="0" sz="33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17125" lIns="34275" spcFirstLastPara="1" rIns="34275" wrap="square" tIns="17125">
            <a:normAutofit/>
          </a:bodyPr>
          <a:lstStyle>
            <a:lvl1pPr indent="-361950" lvl="0" marL="457200" marR="0" rtl="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9pPr>
          </a:lstStyle>
          <a:p/>
        </p:txBody>
      </p:sp>
      <p:sp>
        <p:nvSpPr>
          <p:cNvPr id="8" name="Google Shape;8;p1"/>
          <p:cNvSpPr txBox="1"/>
          <p:nvPr>
            <p:ph idx="11" type="ftr"/>
          </p:nvPr>
        </p:nvSpPr>
        <p:spPr>
          <a:xfrm>
            <a:off x="3028950" y="4767263"/>
            <a:ext cx="3086100" cy="273900"/>
          </a:xfrm>
          <a:prstGeom prst="rect">
            <a:avLst/>
          </a:prstGeom>
          <a:noFill/>
          <a:ln>
            <a:noFill/>
          </a:ln>
        </p:spPr>
        <p:txBody>
          <a:bodyPr anchorCtr="0" anchor="ctr" bIns="17125" lIns="34275" spcFirstLastPara="1" rIns="34275" wrap="square" tIns="17125">
            <a:noAutofit/>
          </a:bodyPr>
          <a:lstStyle>
            <a:lvl1pPr lvl="0" marR="0" rtl="0" algn="ctr">
              <a:lnSpc>
                <a:spcPct val="100000"/>
              </a:lnSpc>
              <a:spcBef>
                <a:spcPts val="0"/>
              </a:spcBef>
              <a:spcAft>
                <a:spcPts val="0"/>
              </a:spcAft>
              <a:buClr>
                <a:srgbClr val="000000"/>
              </a:buClr>
              <a:buSzPts val="500"/>
              <a:buFont typeface="Arial"/>
              <a:buNone/>
              <a:defRPr b="0" i="0" sz="900" u="none" cap="none" strike="noStrike">
                <a:solidFill>
                  <a:srgbClr val="005A83"/>
                </a:solidFill>
                <a:latin typeface="Arial"/>
                <a:ea typeface="Arial"/>
                <a:cs typeface="Arial"/>
                <a:sym typeface="Arial"/>
              </a:defRPr>
            </a:lvl1pPr>
            <a:lvl2pPr lvl="1"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500"/>
              <a:buFont typeface="Arial"/>
              <a:buNone/>
              <a:defRPr b="0" i="0" sz="700" u="none" cap="none" strike="noStrike">
                <a:solidFill>
                  <a:schemeClr val="dk1"/>
                </a:solidFill>
                <a:latin typeface="Arial"/>
                <a:ea typeface="Arial"/>
                <a:cs typeface="Arial"/>
                <a:sym typeface="Arial"/>
              </a:defRPr>
            </a:lvl9pPr>
          </a:lstStyle>
          <a:p/>
        </p:txBody>
      </p:sp>
      <p:sp>
        <p:nvSpPr>
          <p:cNvPr id="9" name="Google Shape;9;p1"/>
          <p:cNvSpPr txBox="1"/>
          <p:nvPr>
            <p:ph idx="12" type="sldNum"/>
          </p:nvPr>
        </p:nvSpPr>
        <p:spPr>
          <a:xfrm>
            <a:off x="6457951" y="4767263"/>
            <a:ext cx="2057400" cy="273900"/>
          </a:xfrm>
          <a:prstGeom prst="rect">
            <a:avLst/>
          </a:prstGeom>
          <a:noFill/>
          <a:ln>
            <a:noFill/>
          </a:ln>
        </p:spPr>
        <p:txBody>
          <a:bodyPr anchorCtr="0" anchor="ctr" bIns="17125" lIns="34275" spcFirstLastPara="1" rIns="34275" wrap="square" tIns="171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infitx.com/capacity-building/supporting-an-inclusive-instant-payment-system-build/" TargetMode="Externa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infitx.com/capacity-building/mojaloop-lab/" TargetMode="Externa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mojaloop.io/mojaloop-training-program/" TargetMode="External"/><Relationship Id="rId4" Type="http://schemas.openxmlformats.org/officeDocument/2006/relationships/hyperlink" Target="https://infitx.com/capacity-building/supporting-an-inclusive-instant-payment-system-build/" TargetMode="External"/><Relationship Id="rId5" Type="http://schemas.openxmlformats.org/officeDocument/2006/relationships/hyperlink" Target="https://infitx.com/capacity-building/mojaloop-la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ocs.google.com/presentation/d/1j9Gu0zinxPJLya7QrCV3_hrMDdb7Ib7BLhSZ1Yd8Rjo/edit?usp=share_link" TargetMode="Externa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mojaloop.io/mojaloop-training-program/" TargetMode="Externa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3"/>
          <p:cNvSpPr txBox="1"/>
          <p:nvPr>
            <p:ph type="ctrTitle"/>
          </p:nvPr>
        </p:nvSpPr>
        <p:spPr>
          <a:xfrm>
            <a:off x="635848" y="1885525"/>
            <a:ext cx="5714700" cy="1694700"/>
          </a:xfrm>
          <a:prstGeom prst="rect">
            <a:avLst/>
          </a:prstGeom>
        </p:spPr>
        <p:txBody>
          <a:bodyPr anchorCtr="0" anchor="b" bIns="17125" lIns="34275" spcFirstLastPara="1" rIns="34275" wrap="square" tIns="17125">
            <a:normAutofit fontScale="90000"/>
          </a:bodyPr>
          <a:lstStyle/>
          <a:p>
            <a:pPr indent="0" lvl="0" marL="0" rtl="0" algn="l">
              <a:spcBef>
                <a:spcPts val="0"/>
              </a:spcBef>
              <a:spcAft>
                <a:spcPts val="0"/>
              </a:spcAft>
              <a:buNone/>
            </a:pPr>
            <a:r>
              <a:rPr lang="en" sz="4277"/>
              <a:t>Pillar 1- Make Adoption Easier</a:t>
            </a:r>
            <a:endParaRPr sz="4277"/>
          </a:p>
          <a:p>
            <a:pPr indent="0" lvl="0" marL="0" rtl="0" algn="l">
              <a:spcBef>
                <a:spcPts val="0"/>
              </a:spcBef>
              <a:spcAft>
                <a:spcPts val="0"/>
              </a:spcAft>
              <a:buNone/>
            </a:pPr>
            <a:r>
              <a:rPr lang="en" sz="3722"/>
              <a:t>Journey Roadmap Workstream</a:t>
            </a:r>
            <a:r>
              <a:rPr lang="en"/>
              <a:t> </a:t>
            </a:r>
            <a:endParaRPr/>
          </a:p>
        </p:txBody>
      </p:sp>
      <p:sp>
        <p:nvSpPr>
          <p:cNvPr id="90" name="Google Shape;90;p13"/>
          <p:cNvSpPr txBox="1"/>
          <p:nvPr>
            <p:ph idx="1" type="subTitle"/>
          </p:nvPr>
        </p:nvSpPr>
        <p:spPr>
          <a:xfrm>
            <a:off x="3852150" y="3905973"/>
            <a:ext cx="5378400" cy="522000"/>
          </a:xfrm>
          <a:prstGeom prst="rect">
            <a:avLst/>
          </a:prstGeom>
        </p:spPr>
        <p:txBody>
          <a:bodyPr anchorCtr="0" anchor="t" bIns="17125" lIns="34275" spcFirstLastPara="1" rIns="34275" wrap="square" tIns="17125">
            <a:normAutofit lnSpcReduction="20000"/>
          </a:bodyPr>
          <a:lstStyle/>
          <a:p>
            <a:pPr indent="0" lvl="0" marL="0" rtl="0" algn="l">
              <a:spcBef>
                <a:spcPts val="700"/>
              </a:spcBef>
              <a:spcAft>
                <a:spcPts val="0"/>
              </a:spcAft>
              <a:buNone/>
            </a:pPr>
            <a:r>
              <a:rPr lang="en"/>
              <a:t>PI-21 Community Meeting - progress update</a:t>
            </a:r>
            <a:endParaRPr/>
          </a:p>
          <a:p>
            <a:pPr indent="0" lvl="0" marL="0" rtl="0" algn="l">
              <a:spcBef>
                <a:spcPts val="700"/>
              </a:spcBef>
              <a:spcAft>
                <a:spcPts val="0"/>
              </a:spcAft>
              <a:buNone/>
            </a:pPr>
            <a:r>
              <a:rPr lang="en"/>
              <a:t>March 2023 Kigali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lnSpc>
                <a:spcPct val="100000"/>
              </a:lnSpc>
              <a:spcBef>
                <a:spcPts val="0"/>
              </a:spcBef>
              <a:spcAft>
                <a:spcPts val="0"/>
              </a:spcAft>
              <a:buNone/>
            </a:pPr>
            <a:r>
              <a:rPr lang="en"/>
              <a:t>Available tools</a:t>
            </a:r>
            <a:endParaRPr/>
          </a:p>
          <a:p>
            <a:pPr indent="0" lvl="0" marL="0" rtl="0" algn="l">
              <a:spcBef>
                <a:spcPts val="0"/>
              </a:spcBef>
              <a:spcAft>
                <a:spcPts val="0"/>
              </a:spcAft>
              <a:buNone/>
            </a:pPr>
            <a:r>
              <a:t/>
            </a:r>
            <a:endParaRPr/>
          </a:p>
        </p:txBody>
      </p:sp>
      <p:sp>
        <p:nvSpPr>
          <p:cNvPr id="151" name="Google Shape;151;p22"/>
          <p:cNvSpPr txBox="1"/>
          <p:nvPr>
            <p:ph idx="1" type="body"/>
          </p:nvPr>
        </p:nvSpPr>
        <p:spPr>
          <a:xfrm>
            <a:off x="383725" y="795594"/>
            <a:ext cx="7886700" cy="3263400"/>
          </a:xfrm>
          <a:prstGeom prst="rect">
            <a:avLst/>
          </a:prstGeom>
        </p:spPr>
        <p:txBody>
          <a:bodyPr anchorCtr="0" anchor="t" bIns="17125" lIns="34275" spcFirstLastPara="1" rIns="34275" wrap="square" tIns="17125">
            <a:normAutofit/>
          </a:bodyPr>
          <a:lstStyle/>
          <a:p>
            <a:pPr indent="0" lvl="0" marL="0" rtl="0" algn="l">
              <a:lnSpc>
                <a:spcPct val="95000"/>
              </a:lnSpc>
              <a:spcBef>
                <a:spcPts val="700"/>
              </a:spcBef>
              <a:spcAft>
                <a:spcPts val="0"/>
              </a:spcAft>
              <a:buNone/>
            </a:pPr>
            <a:r>
              <a:rPr lang="en" sz="1712"/>
              <a:t>3. </a:t>
            </a:r>
            <a:r>
              <a:rPr lang="en" sz="1712"/>
              <a:t>INFITX Journey - THE SCHEME MVP GOALS JOURNEY </a:t>
            </a:r>
            <a:r>
              <a:rPr lang="en" sz="1087" u="sng">
                <a:solidFill>
                  <a:schemeClr val="hlink"/>
                </a:solidFill>
                <a:hlinkClick r:id="rId3"/>
              </a:rPr>
              <a:t>https://infitx.com/capacity-building/supporting-an-inclusive-instant-payment-system-build/</a:t>
            </a:r>
            <a:endParaRPr sz="1712"/>
          </a:p>
          <a:p>
            <a:pPr indent="0" lvl="0" marL="0" rtl="0" algn="l">
              <a:spcBef>
                <a:spcPts val="700"/>
              </a:spcBef>
              <a:spcAft>
                <a:spcPts val="0"/>
              </a:spcAft>
              <a:buNone/>
            </a:pPr>
            <a:r>
              <a:t/>
            </a:r>
            <a:endParaRPr/>
          </a:p>
        </p:txBody>
      </p:sp>
      <p:pic>
        <p:nvPicPr>
          <p:cNvPr id="152" name="Google Shape;152;p22"/>
          <p:cNvPicPr preferRelativeResize="0"/>
          <p:nvPr/>
        </p:nvPicPr>
        <p:blipFill>
          <a:blip r:embed="rId4">
            <a:alphaModFix/>
          </a:blip>
          <a:stretch>
            <a:fillRect/>
          </a:stretch>
        </p:blipFill>
        <p:spPr>
          <a:xfrm>
            <a:off x="779900" y="1215800"/>
            <a:ext cx="6703299" cy="39276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lnSpc>
                <a:spcPct val="100000"/>
              </a:lnSpc>
              <a:spcBef>
                <a:spcPts val="0"/>
              </a:spcBef>
              <a:spcAft>
                <a:spcPts val="0"/>
              </a:spcAft>
              <a:buNone/>
            </a:pPr>
            <a:r>
              <a:rPr lang="en"/>
              <a:t>Available tools</a:t>
            </a:r>
            <a:endParaRPr/>
          </a:p>
          <a:p>
            <a:pPr indent="0" lvl="0" marL="0" rtl="0" algn="l">
              <a:spcBef>
                <a:spcPts val="0"/>
              </a:spcBef>
              <a:spcAft>
                <a:spcPts val="0"/>
              </a:spcAft>
              <a:buNone/>
            </a:pPr>
            <a:r>
              <a:t/>
            </a:r>
            <a:endParaRPr/>
          </a:p>
        </p:txBody>
      </p:sp>
      <p:sp>
        <p:nvSpPr>
          <p:cNvPr id="158" name="Google Shape;158;p23"/>
          <p:cNvSpPr txBox="1"/>
          <p:nvPr>
            <p:ph idx="1" type="body"/>
          </p:nvPr>
        </p:nvSpPr>
        <p:spPr>
          <a:xfrm>
            <a:off x="351500" y="802019"/>
            <a:ext cx="7886700" cy="3263400"/>
          </a:xfrm>
          <a:prstGeom prst="rect">
            <a:avLst/>
          </a:prstGeom>
        </p:spPr>
        <p:txBody>
          <a:bodyPr anchorCtr="0" anchor="t" bIns="17125" lIns="34275" spcFirstLastPara="1" rIns="34275" wrap="square" tIns="17125">
            <a:normAutofit/>
          </a:bodyPr>
          <a:lstStyle/>
          <a:p>
            <a:pPr indent="0" lvl="0" marL="0" rtl="0" algn="l">
              <a:lnSpc>
                <a:spcPct val="95000"/>
              </a:lnSpc>
              <a:spcBef>
                <a:spcPts val="700"/>
              </a:spcBef>
              <a:spcAft>
                <a:spcPts val="0"/>
              </a:spcAft>
              <a:buNone/>
            </a:pPr>
            <a:r>
              <a:rPr lang="en" sz="1712"/>
              <a:t>4. </a:t>
            </a:r>
            <a:r>
              <a:rPr lang="en" sz="1712"/>
              <a:t>Mojaloop Lab - </a:t>
            </a:r>
            <a:r>
              <a:rPr lang="en" sz="1087" u="sng">
                <a:solidFill>
                  <a:schemeClr val="hlink"/>
                </a:solidFill>
                <a:hlinkClick r:id="rId3"/>
              </a:rPr>
              <a:t>https://infitx.com/capacity-building/mojaloop-lab/</a:t>
            </a:r>
            <a:endParaRPr sz="1712"/>
          </a:p>
          <a:p>
            <a:pPr indent="0" lvl="0" marL="0" rtl="0" algn="l">
              <a:spcBef>
                <a:spcPts val="700"/>
              </a:spcBef>
              <a:spcAft>
                <a:spcPts val="0"/>
              </a:spcAft>
              <a:buNone/>
            </a:pPr>
            <a:r>
              <a:t/>
            </a:r>
            <a:endParaRPr/>
          </a:p>
        </p:txBody>
      </p:sp>
      <p:pic>
        <p:nvPicPr>
          <p:cNvPr id="159" name="Google Shape;159;p23"/>
          <p:cNvPicPr preferRelativeResize="0"/>
          <p:nvPr/>
        </p:nvPicPr>
        <p:blipFill>
          <a:blip r:embed="rId4">
            <a:alphaModFix/>
          </a:blip>
          <a:stretch>
            <a:fillRect/>
          </a:stretch>
        </p:blipFill>
        <p:spPr>
          <a:xfrm>
            <a:off x="960375" y="1073675"/>
            <a:ext cx="6980475" cy="404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lnSpc>
                <a:spcPct val="100000"/>
              </a:lnSpc>
              <a:spcBef>
                <a:spcPts val="0"/>
              </a:spcBef>
              <a:spcAft>
                <a:spcPts val="0"/>
              </a:spcAft>
              <a:buNone/>
            </a:pPr>
            <a:r>
              <a:rPr lang="en"/>
              <a:t>Available tools</a:t>
            </a:r>
            <a:endParaRPr/>
          </a:p>
          <a:p>
            <a:pPr indent="0" lvl="0" marL="0" rtl="0" algn="l">
              <a:spcBef>
                <a:spcPts val="0"/>
              </a:spcBef>
              <a:spcAft>
                <a:spcPts val="0"/>
              </a:spcAft>
              <a:buNone/>
            </a:pPr>
            <a:r>
              <a:t/>
            </a:r>
            <a:endParaRPr/>
          </a:p>
        </p:txBody>
      </p:sp>
      <p:sp>
        <p:nvSpPr>
          <p:cNvPr id="165" name="Google Shape;165;p24"/>
          <p:cNvSpPr txBox="1"/>
          <p:nvPr>
            <p:ph idx="1" type="body"/>
          </p:nvPr>
        </p:nvSpPr>
        <p:spPr>
          <a:xfrm>
            <a:off x="345450" y="977544"/>
            <a:ext cx="7886700" cy="3263400"/>
          </a:xfrm>
          <a:prstGeom prst="rect">
            <a:avLst/>
          </a:prstGeom>
        </p:spPr>
        <p:txBody>
          <a:bodyPr anchorCtr="0" anchor="t" bIns="17125" lIns="34275" spcFirstLastPara="1" rIns="34275" wrap="square" tIns="17125">
            <a:normAutofit/>
          </a:bodyPr>
          <a:lstStyle/>
          <a:p>
            <a:pPr indent="0" lvl="0" marL="0" rtl="0" algn="l">
              <a:lnSpc>
                <a:spcPct val="95000"/>
              </a:lnSpc>
              <a:spcBef>
                <a:spcPts val="700"/>
              </a:spcBef>
              <a:spcAft>
                <a:spcPts val="0"/>
              </a:spcAft>
              <a:buNone/>
            </a:pPr>
            <a:r>
              <a:rPr lang="en" sz="1712"/>
              <a:t>5</a:t>
            </a:r>
            <a:r>
              <a:rPr lang="en" sz="1712"/>
              <a:t>. Mojaloop Fintech Sandbox</a:t>
            </a:r>
            <a:endParaRPr sz="1712"/>
          </a:p>
          <a:p>
            <a:pPr indent="0" lvl="0" marL="457200" rtl="0" algn="l">
              <a:lnSpc>
                <a:spcPct val="95000"/>
              </a:lnSpc>
              <a:spcBef>
                <a:spcPts val="700"/>
              </a:spcBef>
              <a:spcAft>
                <a:spcPts val="0"/>
              </a:spcAft>
              <a:buNone/>
            </a:pPr>
            <a:r>
              <a:rPr lang="en" sz="1712"/>
              <a:t>An exciting new </a:t>
            </a:r>
            <a:r>
              <a:rPr lang="en" sz="1712"/>
              <a:t>initiative</a:t>
            </a:r>
            <a:r>
              <a:rPr lang="en" sz="1712"/>
              <a:t> that has been </a:t>
            </a:r>
            <a:r>
              <a:rPr lang="en" sz="1712"/>
              <a:t>initiated</a:t>
            </a:r>
            <a:r>
              <a:rPr lang="en" sz="1712"/>
              <a:t> by the Mojaloop Foundation.</a:t>
            </a:r>
            <a:endParaRPr sz="1712"/>
          </a:p>
          <a:p>
            <a:pPr indent="0" lvl="0" marL="457200" rtl="0" algn="l">
              <a:lnSpc>
                <a:spcPct val="95000"/>
              </a:lnSpc>
              <a:spcBef>
                <a:spcPts val="700"/>
              </a:spcBef>
              <a:spcAft>
                <a:spcPts val="0"/>
              </a:spcAft>
              <a:buNone/>
            </a:pPr>
            <a:r>
              <a:rPr lang="en" sz="1712"/>
              <a:t>Details will be published by the Foundation in the near future. Should you be </a:t>
            </a:r>
            <a:r>
              <a:rPr lang="en" sz="1712"/>
              <a:t>interested</a:t>
            </a:r>
            <a:r>
              <a:rPr lang="en" sz="1712"/>
              <a:t> in access to this, how it will work please contact Simeon, Steve or Desire. </a:t>
            </a:r>
            <a:endParaRPr sz="1712"/>
          </a:p>
          <a:p>
            <a:pPr indent="0" lvl="0" marL="0" rtl="0" algn="l">
              <a:spcBef>
                <a:spcPts val="7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3. Community Influencers</a:t>
            </a:r>
            <a:endParaRPr/>
          </a:p>
        </p:txBody>
      </p:sp>
      <p:sp>
        <p:nvSpPr>
          <p:cNvPr id="171" name="Google Shape;171;p25"/>
          <p:cNvSpPr txBox="1"/>
          <p:nvPr>
            <p:ph idx="1" type="body"/>
          </p:nvPr>
        </p:nvSpPr>
        <p:spPr>
          <a:xfrm>
            <a:off x="628650" y="1369219"/>
            <a:ext cx="7886700" cy="3263400"/>
          </a:xfrm>
          <a:prstGeom prst="rect">
            <a:avLst/>
          </a:prstGeom>
        </p:spPr>
        <p:txBody>
          <a:bodyPr anchorCtr="0" anchor="t" bIns="17125" lIns="34275" spcFirstLastPara="1" rIns="34275" wrap="square" tIns="17125">
            <a:normAutofit/>
          </a:bodyPr>
          <a:lstStyle/>
          <a:p>
            <a:pPr indent="0" lvl="0" marL="0" rtl="0" algn="l">
              <a:spcBef>
                <a:spcPts val="700"/>
              </a:spcBef>
              <a:spcAft>
                <a:spcPts val="0"/>
              </a:spcAft>
              <a:buNone/>
            </a:pPr>
            <a:r>
              <a:rPr lang="en"/>
              <a:t>Who is considered and influencer?</a:t>
            </a:r>
            <a:endParaRPr/>
          </a:p>
          <a:p>
            <a:pPr indent="0" lvl="0" marL="0" rtl="0" algn="l">
              <a:spcBef>
                <a:spcPts val="700"/>
              </a:spcBef>
              <a:spcAft>
                <a:spcPts val="0"/>
              </a:spcAft>
              <a:buNone/>
            </a:pPr>
            <a:r>
              <a:t/>
            </a:r>
            <a:endParaRPr/>
          </a:p>
          <a:p>
            <a:pPr indent="0" lvl="0" marL="0" rtl="0" algn="l">
              <a:spcBef>
                <a:spcPts val="7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4. Map the path to a POC</a:t>
            </a:r>
            <a:endParaRPr/>
          </a:p>
        </p:txBody>
      </p:sp>
      <p:sp>
        <p:nvSpPr>
          <p:cNvPr id="177" name="Google Shape;177;p26"/>
          <p:cNvSpPr txBox="1"/>
          <p:nvPr>
            <p:ph idx="1" type="body"/>
          </p:nvPr>
        </p:nvSpPr>
        <p:spPr>
          <a:xfrm>
            <a:off x="628650" y="1369219"/>
            <a:ext cx="7886700" cy="3263400"/>
          </a:xfrm>
          <a:prstGeom prst="rect">
            <a:avLst/>
          </a:prstGeom>
        </p:spPr>
        <p:txBody>
          <a:bodyPr anchorCtr="0" anchor="t" bIns="17125" lIns="34275" spcFirstLastPara="1" rIns="34275" wrap="square" tIns="17125">
            <a:normAutofit/>
          </a:bodyPr>
          <a:lstStyle/>
          <a:p>
            <a:pPr indent="0" lvl="0" marL="0" rtl="0" algn="l">
              <a:spcBef>
                <a:spcPts val="700"/>
              </a:spcBef>
              <a:spcAft>
                <a:spcPts val="0"/>
              </a:spcAft>
              <a:buNone/>
            </a:pPr>
            <a:r>
              <a:rPr lang="en"/>
              <a:t>Instead of trying to capture the entire roadmap from inception to a live system, we agreed to </a:t>
            </a:r>
            <a:r>
              <a:rPr lang="en"/>
              <a:t>tackle</a:t>
            </a:r>
            <a:r>
              <a:rPr lang="en"/>
              <a:t> this work in phases.</a:t>
            </a:r>
            <a:endParaRPr/>
          </a:p>
          <a:p>
            <a:pPr indent="-361950" lvl="0" marL="457200" rtl="0" algn="l">
              <a:spcBef>
                <a:spcPts val="700"/>
              </a:spcBef>
              <a:spcAft>
                <a:spcPts val="0"/>
              </a:spcAft>
              <a:buSzPts val="2100"/>
              <a:buAutoNum type="arabicPeriod"/>
            </a:pPr>
            <a:r>
              <a:rPr lang="en"/>
              <a:t>The path to </a:t>
            </a:r>
            <a:r>
              <a:rPr lang="en"/>
              <a:t>achieving</a:t>
            </a:r>
            <a:r>
              <a:rPr lang="en"/>
              <a:t> a POC - enabling the interested parties to prove concepts that can assist in </a:t>
            </a:r>
            <a:r>
              <a:rPr lang="en"/>
              <a:t>decision</a:t>
            </a:r>
            <a:r>
              <a:rPr lang="en"/>
              <a:t> making</a:t>
            </a:r>
            <a:endParaRPr/>
          </a:p>
          <a:p>
            <a:pPr indent="-361950" lvl="0" marL="457200" rtl="0" algn="l">
              <a:spcBef>
                <a:spcPts val="0"/>
              </a:spcBef>
              <a:spcAft>
                <a:spcPts val="0"/>
              </a:spcAft>
              <a:buSzPts val="2100"/>
              <a:buAutoNum type="arabicPeriod"/>
            </a:pPr>
            <a:r>
              <a:rPr lang="en"/>
              <a:t>The path to a Pilot. Testing the proven concepts and delivering an MVP</a:t>
            </a:r>
            <a:endParaRPr/>
          </a:p>
          <a:p>
            <a:pPr indent="-361950" lvl="0" marL="457200" rtl="0" algn="l">
              <a:spcBef>
                <a:spcPts val="0"/>
              </a:spcBef>
              <a:spcAft>
                <a:spcPts val="0"/>
              </a:spcAft>
              <a:buSzPts val="2100"/>
              <a:buAutoNum type="arabicPeriod"/>
            </a:pPr>
            <a:r>
              <a:rPr lang="en"/>
              <a:t>The path to a full live deployment </a:t>
            </a:r>
            <a:endParaRPr/>
          </a:p>
          <a:p>
            <a:pPr indent="0" lvl="0" marL="0" rtl="0" algn="l">
              <a:spcBef>
                <a:spcPts val="700"/>
              </a:spcBef>
              <a:spcAft>
                <a:spcPts val="0"/>
              </a:spcAft>
              <a:buNone/>
            </a:pPr>
            <a:r>
              <a:t/>
            </a:r>
            <a:endParaRPr/>
          </a:p>
          <a:p>
            <a:pPr indent="0" lvl="0" marL="0" rtl="0" algn="l">
              <a:spcBef>
                <a:spcPts val="700"/>
              </a:spcBef>
              <a:spcAft>
                <a:spcPts val="0"/>
              </a:spcAft>
              <a:buNone/>
            </a:pPr>
            <a:r>
              <a:rPr lang="en"/>
              <a:t>NOTE: All of these definitions are to be clarified as part of this workstream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7"/>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Path to POC</a:t>
            </a:r>
            <a:endParaRPr/>
          </a:p>
        </p:txBody>
      </p:sp>
      <p:sp>
        <p:nvSpPr>
          <p:cNvPr id="183" name="Google Shape;183;p27"/>
          <p:cNvSpPr txBox="1"/>
          <p:nvPr>
            <p:ph idx="1" type="body"/>
          </p:nvPr>
        </p:nvSpPr>
        <p:spPr>
          <a:xfrm>
            <a:off x="628650" y="1369219"/>
            <a:ext cx="7886700" cy="3263400"/>
          </a:xfrm>
          <a:prstGeom prst="rect">
            <a:avLst/>
          </a:prstGeom>
        </p:spPr>
        <p:txBody>
          <a:bodyPr anchorCtr="0" anchor="t" bIns="17125" lIns="34275" spcFirstLastPara="1" rIns="34275" wrap="square" tIns="17125">
            <a:normAutofit/>
          </a:bodyPr>
          <a:lstStyle/>
          <a:p>
            <a:pPr indent="-361950" lvl="0" marL="457200" rtl="0" algn="l">
              <a:lnSpc>
                <a:spcPct val="115000"/>
              </a:lnSpc>
              <a:spcBef>
                <a:spcPts val="700"/>
              </a:spcBef>
              <a:spcAft>
                <a:spcPts val="0"/>
              </a:spcAft>
              <a:buSzPts val="2100"/>
              <a:buAutoNum type="arabicPeriod"/>
            </a:pPr>
            <a:r>
              <a:rPr lang="en"/>
              <a:t>Define key stakeholders</a:t>
            </a:r>
            <a:endParaRPr/>
          </a:p>
          <a:p>
            <a:pPr indent="-361950" lvl="0" marL="457200" rtl="0" algn="l">
              <a:lnSpc>
                <a:spcPct val="115000"/>
              </a:lnSpc>
              <a:spcBef>
                <a:spcPts val="0"/>
              </a:spcBef>
              <a:spcAft>
                <a:spcPts val="0"/>
              </a:spcAft>
              <a:buSzPts val="2100"/>
              <a:buAutoNum type="arabicPeriod"/>
            </a:pPr>
            <a:r>
              <a:rPr lang="en"/>
              <a:t>Define POC governance </a:t>
            </a:r>
            <a:endParaRPr/>
          </a:p>
          <a:p>
            <a:pPr indent="-361950" lvl="0" marL="457200" rtl="0" algn="l">
              <a:lnSpc>
                <a:spcPct val="115000"/>
              </a:lnSpc>
              <a:spcBef>
                <a:spcPts val="0"/>
              </a:spcBef>
              <a:spcAft>
                <a:spcPts val="0"/>
              </a:spcAft>
              <a:buSzPts val="2100"/>
              <a:buAutoNum type="arabicPeriod"/>
            </a:pPr>
            <a:r>
              <a:rPr lang="en"/>
              <a:t>Define learning objectives for all stakeholders </a:t>
            </a:r>
            <a:endParaRPr/>
          </a:p>
          <a:p>
            <a:pPr indent="-361950" lvl="1" marL="914400" rtl="0" algn="l">
              <a:lnSpc>
                <a:spcPct val="115000"/>
              </a:lnSpc>
              <a:spcBef>
                <a:spcPts val="0"/>
              </a:spcBef>
              <a:spcAft>
                <a:spcPts val="0"/>
              </a:spcAft>
              <a:buSzPts val="2100"/>
              <a:buAutoNum type="alphaLcPeriod"/>
            </a:pPr>
            <a:r>
              <a:rPr lang="en"/>
              <a:t>What do they need to know to support a decision?</a:t>
            </a:r>
            <a:endParaRPr/>
          </a:p>
          <a:p>
            <a:pPr indent="-361950" lvl="1" marL="914400" rtl="0" algn="l">
              <a:lnSpc>
                <a:spcPct val="115000"/>
              </a:lnSpc>
              <a:spcBef>
                <a:spcPts val="0"/>
              </a:spcBef>
              <a:spcAft>
                <a:spcPts val="0"/>
              </a:spcAft>
              <a:buSzPts val="2100"/>
              <a:buAutoNum type="alphaLcPeriod"/>
            </a:pPr>
            <a:r>
              <a:rPr lang="en"/>
              <a:t>What do they need to know to assess value?</a:t>
            </a:r>
            <a:endParaRPr/>
          </a:p>
          <a:p>
            <a:pPr indent="-361950" lvl="1" marL="914400" rtl="0" algn="l">
              <a:lnSpc>
                <a:spcPct val="115000"/>
              </a:lnSpc>
              <a:spcBef>
                <a:spcPts val="0"/>
              </a:spcBef>
              <a:spcAft>
                <a:spcPts val="0"/>
              </a:spcAft>
              <a:buSzPts val="2100"/>
              <a:buAutoNum type="alphaLcPeriod"/>
            </a:pPr>
            <a:r>
              <a:rPr lang="en"/>
              <a:t>What do they need to know to assess cost?</a:t>
            </a:r>
            <a:endParaRPr/>
          </a:p>
          <a:p>
            <a:pPr indent="0" lvl="0" marL="0" rtl="0" algn="l">
              <a:spcBef>
                <a:spcPts val="700"/>
              </a:spcBef>
              <a:spcAft>
                <a:spcPts val="0"/>
              </a:spcAft>
              <a:buNone/>
            </a:pPr>
            <a:r>
              <a:t/>
            </a:r>
            <a:endParaRPr/>
          </a:p>
          <a:p>
            <a:pPr indent="0" lvl="0" marL="0" rtl="0" algn="l">
              <a:spcBef>
                <a:spcPts val="7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Path to POC</a:t>
            </a:r>
            <a:endParaRPr/>
          </a:p>
        </p:txBody>
      </p:sp>
      <p:sp>
        <p:nvSpPr>
          <p:cNvPr id="189" name="Google Shape;189;p28"/>
          <p:cNvSpPr txBox="1"/>
          <p:nvPr>
            <p:ph idx="1" type="body"/>
          </p:nvPr>
        </p:nvSpPr>
        <p:spPr>
          <a:xfrm>
            <a:off x="628650" y="1369219"/>
            <a:ext cx="7886700" cy="3263400"/>
          </a:xfrm>
          <a:prstGeom prst="rect">
            <a:avLst/>
          </a:prstGeom>
        </p:spPr>
        <p:txBody>
          <a:bodyPr anchorCtr="0" anchor="t" bIns="17125" lIns="34275" spcFirstLastPara="1" rIns="34275" wrap="square" tIns="17125">
            <a:normAutofit lnSpcReduction="20000"/>
          </a:bodyPr>
          <a:lstStyle/>
          <a:p>
            <a:pPr indent="0" lvl="0" marL="0" rtl="0" algn="l">
              <a:lnSpc>
                <a:spcPct val="115000"/>
              </a:lnSpc>
              <a:spcBef>
                <a:spcPts val="700"/>
              </a:spcBef>
              <a:spcAft>
                <a:spcPts val="0"/>
              </a:spcAft>
              <a:buNone/>
            </a:pPr>
            <a:r>
              <a:rPr lang="en"/>
              <a:t>Potential Learning Objectives</a:t>
            </a:r>
            <a:endParaRPr/>
          </a:p>
          <a:p>
            <a:pPr indent="-361950" lvl="0" marL="457200" rtl="0" algn="l">
              <a:lnSpc>
                <a:spcPct val="115000"/>
              </a:lnSpc>
              <a:spcBef>
                <a:spcPts val="700"/>
              </a:spcBef>
              <a:spcAft>
                <a:spcPts val="0"/>
              </a:spcAft>
              <a:buSzPts val="2100"/>
              <a:buAutoNum type="arabicPeriod"/>
            </a:pPr>
            <a:r>
              <a:rPr lang="en"/>
              <a:t>Can banks and non-banks easily connect?</a:t>
            </a:r>
            <a:endParaRPr/>
          </a:p>
          <a:p>
            <a:pPr indent="-361950" lvl="0" marL="457200" rtl="0" algn="l">
              <a:lnSpc>
                <a:spcPct val="115000"/>
              </a:lnSpc>
              <a:spcBef>
                <a:spcPts val="0"/>
              </a:spcBef>
              <a:spcAft>
                <a:spcPts val="0"/>
              </a:spcAft>
              <a:buSzPts val="2100"/>
              <a:buAutoNum type="arabicPeriod"/>
            </a:pPr>
            <a:r>
              <a:rPr lang="en"/>
              <a:t>What is the impact of non-bank operations?</a:t>
            </a:r>
            <a:endParaRPr/>
          </a:p>
          <a:p>
            <a:pPr indent="-361950" lvl="0" marL="457200" rtl="0" algn="l">
              <a:lnSpc>
                <a:spcPct val="115000"/>
              </a:lnSpc>
              <a:spcBef>
                <a:spcPts val="0"/>
              </a:spcBef>
              <a:spcAft>
                <a:spcPts val="0"/>
              </a:spcAft>
              <a:buSzPts val="2100"/>
              <a:buAutoNum type="arabicPeriod"/>
            </a:pPr>
            <a:r>
              <a:rPr lang="en"/>
              <a:t>How does security work?</a:t>
            </a:r>
            <a:endParaRPr/>
          </a:p>
          <a:p>
            <a:pPr indent="-361950" lvl="0" marL="457200" rtl="0" algn="l">
              <a:lnSpc>
                <a:spcPct val="115000"/>
              </a:lnSpc>
              <a:spcBef>
                <a:spcPts val="0"/>
              </a:spcBef>
              <a:spcAft>
                <a:spcPts val="0"/>
              </a:spcAft>
              <a:buSzPts val="2100"/>
              <a:buAutoNum type="arabicPeriod"/>
            </a:pPr>
            <a:r>
              <a:rPr lang="en"/>
              <a:t>How are settlement windows opens and closed?</a:t>
            </a:r>
            <a:endParaRPr/>
          </a:p>
          <a:p>
            <a:pPr indent="-361950" lvl="0" marL="457200" rtl="0" algn="l">
              <a:lnSpc>
                <a:spcPct val="115000"/>
              </a:lnSpc>
              <a:spcBef>
                <a:spcPts val="0"/>
              </a:spcBef>
              <a:spcAft>
                <a:spcPts val="0"/>
              </a:spcAft>
              <a:buSzPts val="2100"/>
              <a:buAutoNum type="arabicPeriod"/>
            </a:pPr>
            <a:r>
              <a:rPr lang="en"/>
              <a:t>How are settlement instructions sent to the central bank?</a:t>
            </a:r>
            <a:endParaRPr/>
          </a:p>
          <a:p>
            <a:pPr indent="-361950" lvl="0" marL="457200" rtl="0" algn="l">
              <a:lnSpc>
                <a:spcPct val="115000"/>
              </a:lnSpc>
              <a:spcBef>
                <a:spcPts val="0"/>
              </a:spcBef>
              <a:spcAft>
                <a:spcPts val="0"/>
              </a:spcAft>
              <a:buSzPts val="2100"/>
              <a:buAutoNum type="arabicPeriod"/>
            </a:pPr>
            <a:r>
              <a:rPr lang="en"/>
              <a:t>How quickly can a local system integrator learn to maintain Mojaloop?</a:t>
            </a:r>
            <a:endParaRPr/>
          </a:p>
          <a:p>
            <a:pPr indent="0" lvl="0" marL="0" rtl="0" algn="l">
              <a:spcBef>
                <a:spcPts val="700"/>
              </a:spcBef>
              <a:spcAft>
                <a:spcPts val="0"/>
              </a:spcAft>
              <a:buNone/>
            </a:pPr>
            <a:r>
              <a:t/>
            </a:r>
            <a:endParaRPr/>
          </a:p>
          <a:p>
            <a:pPr indent="0" lvl="0" marL="0" rtl="0" algn="l">
              <a:spcBef>
                <a:spcPts val="7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Contributors</a:t>
            </a:r>
            <a:endParaRPr/>
          </a:p>
        </p:txBody>
      </p:sp>
      <p:sp>
        <p:nvSpPr>
          <p:cNvPr id="195" name="Google Shape;195;p29"/>
          <p:cNvSpPr txBox="1"/>
          <p:nvPr>
            <p:ph idx="1" type="body"/>
          </p:nvPr>
        </p:nvSpPr>
        <p:spPr>
          <a:xfrm>
            <a:off x="628650" y="1369219"/>
            <a:ext cx="7886700" cy="3263400"/>
          </a:xfrm>
          <a:prstGeom prst="rect">
            <a:avLst/>
          </a:prstGeom>
        </p:spPr>
        <p:txBody>
          <a:bodyPr anchorCtr="0" anchor="t" bIns="17125" lIns="34275" spcFirstLastPara="1" rIns="34275" wrap="square" tIns="17125">
            <a:normAutofit/>
          </a:bodyPr>
          <a:lstStyle/>
          <a:p>
            <a:pPr indent="0" lvl="0" marL="457200" rtl="0" algn="l">
              <a:spcBef>
                <a:spcPts val="700"/>
              </a:spcBef>
              <a:spcAft>
                <a:spcPts val="0"/>
              </a:spcAft>
              <a:buNone/>
            </a:pPr>
            <a:r>
              <a:rPr lang="en"/>
              <a:t>Thank you to:</a:t>
            </a:r>
            <a:endParaRPr/>
          </a:p>
          <a:p>
            <a:pPr indent="0" lvl="0" marL="914400" rtl="0" algn="l">
              <a:spcBef>
                <a:spcPts val="700"/>
              </a:spcBef>
              <a:spcAft>
                <a:spcPts val="0"/>
              </a:spcAft>
              <a:buNone/>
            </a:pPr>
            <a:r>
              <a:rPr lang="en" sz="1900"/>
              <a:t>Steve Hayley</a:t>
            </a:r>
            <a:endParaRPr sz="1900"/>
          </a:p>
          <a:p>
            <a:pPr indent="0" lvl="0" marL="914400" rtl="0" algn="l">
              <a:spcBef>
                <a:spcPts val="700"/>
              </a:spcBef>
              <a:spcAft>
                <a:spcPts val="0"/>
              </a:spcAft>
              <a:buNone/>
            </a:pPr>
            <a:r>
              <a:rPr lang="en" sz="1900"/>
              <a:t>Paul Makin</a:t>
            </a:r>
            <a:endParaRPr sz="1900"/>
          </a:p>
          <a:p>
            <a:pPr indent="0" lvl="0" marL="914400" rtl="0" algn="l">
              <a:spcBef>
                <a:spcPts val="700"/>
              </a:spcBef>
              <a:spcAft>
                <a:spcPts val="0"/>
              </a:spcAft>
              <a:buNone/>
            </a:pPr>
            <a:r>
              <a:rPr lang="en" sz="1900"/>
              <a:t>John Muthiora</a:t>
            </a:r>
            <a:endParaRPr sz="1900"/>
          </a:p>
          <a:p>
            <a:pPr indent="0" lvl="0" marL="914400" rtl="0" algn="l">
              <a:spcBef>
                <a:spcPts val="700"/>
              </a:spcBef>
              <a:spcAft>
                <a:spcPts val="0"/>
              </a:spcAft>
              <a:buNone/>
            </a:pPr>
            <a:r>
              <a:rPr lang="en" sz="1900"/>
              <a:t>Salvador Chang</a:t>
            </a:r>
            <a:endParaRPr sz="1900"/>
          </a:p>
          <a:p>
            <a:pPr indent="0" lvl="0" marL="914400" rtl="0" algn="l">
              <a:spcBef>
                <a:spcPts val="700"/>
              </a:spcBef>
              <a:spcAft>
                <a:spcPts val="0"/>
              </a:spcAft>
              <a:buNone/>
            </a:pPr>
            <a:r>
              <a:rPr lang="en" sz="1900"/>
              <a:t>Pyae Phyo Lwin</a:t>
            </a:r>
            <a:endParaRPr sz="1900"/>
          </a:p>
          <a:p>
            <a:pPr indent="0" lvl="0" marL="914400" rtl="0" algn="l">
              <a:spcBef>
                <a:spcPts val="700"/>
              </a:spcBef>
              <a:spcAft>
                <a:spcPts val="0"/>
              </a:spcAft>
              <a:buNone/>
            </a:pPr>
            <a:r>
              <a:rPr lang="en" sz="1900"/>
              <a:t>Jane Stroucken</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txBox="1"/>
          <p:nvPr>
            <p:ph type="title"/>
          </p:nvPr>
        </p:nvSpPr>
        <p:spPr>
          <a:xfrm>
            <a:off x="235750" y="102700"/>
            <a:ext cx="7254600" cy="745200"/>
          </a:xfrm>
          <a:prstGeom prst="rect">
            <a:avLst/>
          </a:prstGeom>
          <a:noFill/>
          <a:ln>
            <a:noFill/>
          </a:ln>
        </p:spPr>
        <p:txBody>
          <a:bodyPr anchorCtr="0" anchor="ctr" bIns="17125" lIns="34275" spcFirstLastPara="1" rIns="34275" wrap="square" tIns="17125">
            <a:normAutofit fontScale="90000"/>
          </a:bodyPr>
          <a:lstStyle/>
          <a:p>
            <a:pPr indent="0" lvl="0" marL="0" rtl="0" algn="l">
              <a:lnSpc>
                <a:spcPct val="90000"/>
              </a:lnSpc>
              <a:spcBef>
                <a:spcPts val="0"/>
              </a:spcBef>
              <a:spcAft>
                <a:spcPts val="0"/>
              </a:spcAft>
              <a:buClr>
                <a:schemeClr val="accent1"/>
              </a:buClr>
              <a:buSzPct val="100000"/>
              <a:buFont typeface="Arial"/>
              <a:buNone/>
            </a:pPr>
            <a:r>
              <a:rPr lang="en"/>
              <a:t>PI-21 Workstream Readout</a:t>
            </a:r>
            <a:br>
              <a:rPr lang="en"/>
            </a:br>
            <a:r>
              <a:rPr lang="en" sz="2200"/>
              <a:t>Summary</a:t>
            </a:r>
            <a:endParaRPr/>
          </a:p>
        </p:txBody>
      </p:sp>
      <p:graphicFrame>
        <p:nvGraphicFramePr>
          <p:cNvPr id="96" name="Google Shape;96;p14"/>
          <p:cNvGraphicFramePr/>
          <p:nvPr/>
        </p:nvGraphicFramePr>
        <p:xfrm>
          <a:off x="325993" y="987994"/>
          <a:ext cx="3000000" cy="3000000"/>
        </p:xfrm>
        <a:graphic>
          <a:graphicData uri="http://schemas.openxmlformats.org/drawingml/2006/table">
            <a:tbl>
              <a:tblPr bandRow="1">
                <a:noFill/>
                <a:tableStyleId>{313A680A-EF05-4B5E-82EC-060D8ABE533D}</a:tableStyleId>
              </a:tblPr>
              <a:tblGrid>
                <a:gridCol w="2911600"/>
                <a:gridCol w="4975250"/>
              </a:tblGrid>
              <a:tr h="432000">
                <a:tc>
                  <a:txBody>
                    <a:bodyPr/>
                    <a:lstStyle/>
                    <a:p>
                      <a:pPr indent="0" lvl="0" marL="0" marR="0" rtl="0" algn="l">
                        <a:spcBef>
                          <a:spcPts val="0"/>
                        </a:spcBef>
                        <a:spcAft>
                          <a:spcPts val="0"/>
                        </a:spcAft>
                        <a:buNone/>
                      </a:pPr>
                      <a:r>
                        <a:rPr lang="en" sz="1400" u="none" cap="none" strike="noStrike"/>
                        <a:t>Workstream Name:</a:t>
                      </a:r>
                      <a:endParaRPr sz="500"/>
                    </a:p>
                  </a:txBody>
                  <a:tcPr marT="17150" marB="17150" marR="34300" marL="34300"/>
                </a:tc>
                <a:tc>
                  <a:txBody>
                    <a:bodyPr/>
                    <a:lstStyle/>
                    <a:p>
                      <a:pPr indent="0" lvl="0" marL="0" marR="0" rtl="0" algn="l">
                        <a:spcBef>
                          <a:spcPts val="0"/>
                        </a:spcBef>
                        <a:spcAft>
                          <a:spcPts val="0"/>
                        </a:spcAft>
                        <a:buNone/>
                      </a:pPr>
                      <a:r>
                        <a:rPr lang="en"/>
                        <a:t>Journey Roadmap</a:t>
                      </a:r>
                      <a:endParaRPr sz="1400"/>
                    </a:p>
                  </a:txBody>
                  <a:tcPr marT="17150" marB="17150" marR="34300" marL="34300"/>
                </a:tc>
              </a:tr>
              <a:tr h="432000">
                <a:tc>
                  <a:txBody>
                    <a:bodyPr/>
                    <a:lstStyle/>
                    <a:p>
                      <a:pPr indent="0" lvl="0" marL="0" marR="0" rtl="0" algn="l">
                        <a:spcBef>
                          <a:spcPts val="0"/>
                        </a:spcBef>
                        <a:spcAft>
                          <a:spcPts val="0"/>
                        </a:spcAft>
                        <a:buNone/>
                      </a:pPr>
                      <a:r>
                        <a:rPr lang="en" sz="1400"/>
                        <a:t>Roadmap Pillar:</a:t>
                      </a:r>
                      <a:endParaRPr sz="500"/>
                    </a:p>
                  </a:txBody>
                  <a:tcPr marT="17150" marB="17150" marR="34300" marL="34300"/>
                </a:tc>
                <a:tc>
                  <a:txBody>
                    <a:bodyPr/>
                    <a:lstStyle/>
                    <a:p>
                      <a:pPr indent="0" lvl="0" marL="0" marR="0" rtl="0" algn="l">
                        <a:spcBef>
                          <a:spcPts val="0"/>
                        </a:spcBef>
                        <a:spcAft>
                          <a:spcPts val="0"/>
                        </a:spcAft>
                        <a:buNone/>
                      </a:pPr>
                      <a:r>
                        <a:rPr lang="en"/>
                        <a:t>1 Make Adoption easier</a:t>
                      </a:r>
                      <a:endParaRPr sz="1400"/>
                    </a:p>
                  </a:txBody>
                  <a:tcPr marT="17150" marB="17150" marR="34300" marL="34300"/>
                </a:tc>
              </a:tr>
              <a:tr h="432000">
                <a:tc>
                  <a:txBody>
                    <a:bodyPr/>
                    <a:lstStyle/>
                    <a:p>
                      <a:pPr indent="0" lvl="0" marL="0" marR="0" rtl="0" algn="l">
                        <a:spcBef>
                          <a:spcPts val="0"/>
                        </a:spcBef>
                        <a:spcAft>
                          <a:spcPts val="0"/>
                        </a:spcAft>
                        <a:buNone/>
                      </a:pPr>
                      <a:r>
                        <a:rPr lang="en" sz="1400"/>
                        <a:t>Lead:</a:t>
                      </a:r>
                      <a:endParaRPr sz="500"/>
                    </a:p>
                  </a:txBody>
                  <a:tcPr marT="17150" marB="17150" marR="34300" marL="34300"/>
                </a:tc>
                <a:tc>
                  <a:txBody>
                    <a:bodyPr/>
                    <a:lstStyle/>
                    <a:p>
                      <a:pPr indent="0" lvl="0" marL="0" marR="0" rtl="0" algn="l">
                        <a:spcBef>
                          <a:spcPts val="0"/>
                        </a:spcBef>
                        <a:spcAft>
                          <a:spcPts val="0"/>
                        </a:spcAft>
                        <a:buNone/>
                      </a:pPr>
                      <a:r>
                        <a:rPr lang="en"/>
                        <a:t>Jane Stroucken</a:t>
                      </a:r>
                      <a:endParaRPr sz="1400"/>
                    </a:p>
                  </a:txBody>
                  <a:tcPr marT="17150" marB="17150" marR="34300" marL="34300"/>
                </a:tc>
              </a:tr>
              <a:tr h="432000">
                <a:tc>
                  <a:txBody>
                    <a:bodyPr/>
                    <a:lstStyle/>
                    <a:p>
                      <a:pPr indent="0" lvl="0" marL="0" marR="0" rtl="0" algn="l">
                        <a:spcBef>
                          <a:spcPts val="0"/>
                        </a:spcBef>
                        <a:spcAft>
                          <a:spcPts val="0"/>
                        </a:spcAft>
                        <a:buNone/>
                      </a:pPr>
                      <a:r>
                        <a:rPr lang="en" sz="1400"/>
                        <a:t>Workstream Objectives:</a:t>
                      </a:r>
                      <a:endParaRPr sz="500"/>
                    </a:p>
                  </a:txBody>
                  <a:tcPr marT="17150" marB="17150" marR="34300" marL="34300"/>
                </a:tc>
                <a:tc>
                  <a:txBody>
                    <a:bodyPr/>
                    <a:lstStyle/>
                    <a:p>
                      <a:pPr indent="0" lvl="0" marL="0" marR="0" rtl="0" algn="l">
                        <a:spcBef>
                          <a:spcPts val="0"/>
                        </a:spcBef>
                        <a:spcAft>
                          <a:spcPts val="0"/>
                        </a:spcAft>
                        <a:buNone/>
                      </a:pPr>
                      <a:r>
                        <a:rPr lang="en"/>
                        <a:t>D</a:t>
                      </a:r>
                      <a:r>
                        <a:rPr lang="en"/>
                        <a:t>evelopment of an outline with important milestones for the deployment of a new national or </a:t>
                      </a:r>
                      <a:r>
                        <a:rPr lang="en"/>
                        <a:t>subnational</a:t>
                      </a:r>
                      <a:r>
                        <a:rPr lang="en"/>
                        <a:t> payments Hub based on Mojaloop.</a:t>
                      </a:r>
                      <a:endParaRPr sz="1400"/>
                    </a:p>
                  </a:txBody>
                  <a:tcPr marT="17150" marB="17150" marR="34300" marL="34300"/>
                </a:tc>
              </a:tr>
              <a:tr h="432000">
                <a:tc>
                  <a:txBody>
                    <a:bodyPr/>
                    <a:lstStyle/>
                    <a:p>
                      <a:pPr indent="0" lvl="0" marL="0" marR="0" rtl="0" algn="l">
                        <a:spcBef>
                          <a:spcPts val="0"/>
                        </a:spcBef>
                        <a:spcAft>
                          <a:spcPts val="0"/>
                        </a:spcAft>
                        <a:buNone/>
                      </a:pPr>
                      <a:r>
                        <a:rPr lang="en" sz="1400"/>
                        <a:t>Progress Against Objectives:</a:t>
                      </a:r>
                      <a:endParaRPr sz="500"/>
                    </a:p>
                  </a:txBody>
                  <a:tcPr marT="17150" marB="17150" marR="34300" marL="34300"/>
                </a:tc>
                <a:tc>
                  <a:txBody>
                    <a:bodyPr/>
                    <a:lstStyle/>
                    <a:p>
                      <a:pPr indent="0" lvl="0" marL="0" marR="0" rtl="0" algn="l">
                        <a:spcBef>
                          <a:spcPts val="0"/>
                        </a:spcBef>
                        <a:spcAft>
                          <a:spcPts val="0"/>
                        </a:spcAft>
                        <a:buNone/>
                      </a:pPr>
                      <a:r>
                        <a:rPr i="1" lang="en"/>
                        <a:t>To follow in the next slides</a:t>
                      </a:r>
                      <a:endParaRPr sz="500"/>
                    </a:p>
                  </a:txBody>
                  <a:tcPr marT="17150" marB="17150" marR="34300" marL="34300"/>
                </a:tc>
              </a:tr>
              <a:tr h="432000">
                <a:tc>
                  <a:txBody>
                    <a:bodyPr/>
                    <a:lstStyle/>
                    <a:p>
                      <a:pPr indent="0" lvl="0" marL="0" marR="0" rtl="0" algn="l">
                        <a:spcBef>
                          <a:spcPts val="0"/>
                        </a:spcBef>
                        <a:spcAft>
                          <a:spcPts val="0"/>
                        </a:spcAft>
                        <a:buNone/>
                      </a:pPr>
                      <a:r>
                        <a:rPr lang="en" sz="1400"/>
                        <a:t>Issues:</a:t>
                      </a:r>
                      <a:endParaRPr sz="500"/>
                    </a:p>
                  </a:txBody>
                  <a:tcPr marT="17150" marB="17150" marR="34300" marL="34300"/>
                </a:tc>
                <a:tc>
                  <a:txBody>
                    <a:bodyPr/>
                    <a:lstStyle/>
                    <a:p>
                      <a:pPr indent="0" lvl="0" marL="0" marR="0" rtl="0" algn="l">
                        <a:spcBef>
                          <a:spcPts val="0"/>
                        </a:spcBef>
                        <a:spcAft>
                          <a:spcPts val="0"/>
                        </a:spcAft>
                        <a:buNone/>
                      </a:pPr>
                      <a:r>
                        <a:rPr lang="en"/>
                        <a:t>Time and contributor members </a:t>
                      </a:r>
                      <a:r>
                        <a:rPr lang="en"/>
                        <a:t>availability</a:t>
                      </a:r>
                      <a:r>
                        <a:rPr lang="en"/>
                        <a:t> </a:t>
                      </a:r>
                      <a:endParaRPr sz="1400"/>
                    </a:p>
                  </a:txBody>
                  <a:tcPr marT="17150" marB="17150" marR="34300" marL="34300"/>
                </a:tc>
              </a:tr>
              <a:tr h="432000">
                <a:tc>
                  <a:txBody>
                    <a:bodyPr/>
                    <a:lstStyle/>
                    <a:p>
                      <a:pPr indent="0" lvl="0" marL="0" marR="0" rtl="0" algn="l">
                        <a:spcBef>
                          <a:spcPts val="0"/>
                        </a:spcBef>
                        <a:spcAft>
                          <a:spcPts val="0"/>
                        </a:spcAft>
                        <a:buNone/>
                      </a:pPr>
                      <a:r>
                        <a:rPr i="1" lang="en" sz="1400"/>
                        <a:t>(If not completed)</a:t>
                      </a:r>
                      <a:endParaRPr sz="500"/>
                    </a:p>
                    <a:p>
                      <a:pPr indent="0" lvl="0" marL="0" marR="0" rtl="0" algn="l">
                        <a:spcBef>
                          <a:spcPts val="0"/>
                        </a:spcBef>
                        <a:spcAft>
                          <a:spcPts val="0"/>
                        </a:spcAft>
                        <a:buNone/>
                      </a:pPr>
                      <a:r>
                        <a:rPr lang="en" sz="1400"/>
                        <a:t>Plans for Next PI:</a:t>
                      </a:r>
                      <a:endParaRPr sz="500"/>
                    </a:p>
                  </a:txBody>
                  <a:tcPr marT="17150" marB="17150" marR="34300" marL="34300"/>
                </a:tc>
                <a:tc>
                  <a:txBody>
                    <a:bodyPr/>
                    <a:lstStyle/>
                    <a:p>
                      <a:pPr indent="0" lvl="0" marL="0" marR="0" rtl="0" algn="l">
                        <a:spcBef>
                          <a:spcPts val="0"/>
                        </a:spcBef>
                        <a:spcAft>
                          <a:spcPts val="0"/>
                        </a:spcAft>
                        <a:buNone/>
                      </a:pPr>
                      <a:r>
                        <a:rPr lang="en"/>
                        <a:t>To complete:</a:t>
                      </a:r>
                      <a:endParaRPr/>
                    </a:p>
                    <a:p>
                      <a:pPr indent="0" lvl="0" marL="0" marR="0" rtl="0" algn="l">
                        <a:spcBef>
                          <a:spcPts val="0"/>
                        </a:spcBef>
                        <a:spcAft>
                          <a:spcPts val="0"/>
                        </a:spcAft>
                        <a:buNone/>
                      </a:pPr>
                      <a:r>
                        <a:rPr lang="en"/>
                        <a:t>Executive Series</a:t>
                      </a:r>
                      <a:endParaRPr/>
                    </a:p>
                    <a:p>
                      <a:pPr indent="0" lvl="0" marL="0" marR="0" rtl="0" algn="l">
                        <a:spcBef>
                          <a:spcPts val="0"/>
                        </a:spcBef>
                        <a:spcAft>
                          <a:spcPts val="0"/>
                        </a:spcAft>
                        <a:buNone/>
                      </a:pPr>
                      <a:r>
                        <a:rPr lang="en"/>
                        <a:t>Influencer List </a:t>
                      </a:r>
                      <a:endParaRPr/>
                    </a:p>
                    <a:p>
                      <a:pPr indent="0" lvl="0" marL="0" marR="0" rtl="0" algn="l">
                        <a:spcBef>
                          <a:spcPts val="0"/>
                        </a:spcBef>
                        <a:spcAft>
                          <a:spcPts val="0"/>
                        </a:spcAft>
                        <a:buNone/>
                      </a:pPr>
                      <a:r>
                        <a:rPr lang="en"/>
                        <a:t>The Path to a POC</a:t>
                      </a:r>
                      <a:endParaRPr/>
                    </a:p>
                  </a:txBody>
                  <a:tcPr marT="17150" marB="17150" marR="34300" marL="343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623900" y="599075"/>
            <a:ext cx="5491200" cy="345600"/>
          </a:xfrm>
          <a:prstGeom prst="rect">
            <a:avLst/>
          </a:prstGeom>
        </p:spPr>
        <p:txBody>
          <a:bodyPr anchorCtr="0" anchor="b" bIns="17125" lIns="34275" spcFirstLastPara="1" rIns="34275" wrap="square" tIns="17125">
            <a:normAutofit fontScale="90000"/>
          </a:bodyPr>
          <a:lstStyle/>
          <a:p>
            <a:pPr indent="0" lvl="0" marL="0" rtl="0" algn="l">
              <a:spcBef>
                <a:spcPts val="0"/>
              </a:spcBef>
              <a:spcAft>
                <a:spcPts val="0"/>
              </a:spcAft>
              <a:buNone/>
            </a:pPr>
            <a:r>
              <a:rPr lang="en"/>
              <a:t>Context</a:t>
            </a:r>
            <a:endParaRPr/>
          </a:p>
        </p:txBody>
      </p:sp>
      <p:sp>
        <p:nvSpPr>
          <p:cNvPr id="102" name="Google Shape;102;p15"/>
          <p:cNvSpPr txBox="1"/>
          <p:nvPr>
            <p:ph idx="1" type="body"/>
          </p:nvPr>
        </p:nvSpPr>
        <p:spPr>
          <a:xfrm>
            <a:off x="715750" y="1258150"/>
            <a:ext cx="5903100" cy="2687700"/>
          </a:xfrm>
          <a:prstGeom prst="rect">
            <a:avLst/>
          </a:prstGeom>
        </p:spPr>
        <p:txBody>
          <a:bodyPr anchorCtr="0" anchor="t" bIns="17125" lIns="34275" spcFirstLastPara="1" rIns="34275" wrap="square" tIns="17125">
            <a:normAutofit lnSpcReduction="20000"/>
          </a:bodyPr>
          <a:lstStyle/>
          <a:p>
            <a:pPr indent="0" lvl="0" marL="0" rtl="0" algn="l">
              <a:lnSpc>
                <a:spcPct val="150000"/>
              </a:lnSpc>
              <a:spcBef>
                <a:spcPts val="700"/>
              </a:spcBef>
              <a:spcAft>
                <a:spcPts val="0"/>
              </a:spcAft>
              <a:buNone/>
            </a:pPr>
            <a:r>
              <a:rPr lang="en"/>
              <a:t>Primary Goal for the Journey Roadmap Workstream -</a:t>
            </a:r>
            <a:endParaRPr/>
          </a:p>
          <a:p>
            <a:pPr indent="0" lvl="0" marL="0" rtl="0" algn="l">
              <a:spcBef>
                <a:spcPts val="700"/>
              </a:spcBef>
              <a:spcAft>
                <a:spcPts val="0"/>
              </a:spcAft>
              <a:buNone/>
            </a:pPr>
            <a:r>
              <a:rPr lang="en"/>
              <a:t>Development of: </a:t>
            </a:r>
            <a:endParaRPr/>
          </a:p>
          <a:p>
            <a:pPr indent="-342900" lvl="0" marL="457200" rtl="0" algn="l">
              <a:lnSpc>
                <a:spcPct val="100000"/>
              </a:lnSpc>
              <a:spcBef>
                <a:spcPts val="700"/>
              </a:spcBef>
              <a:spcAft>
                <a:spcPts val="0"/>
              </a:spcAft>
              <a:buSzPts val="1800"/>
              <a:buChar char="●"/>
            </a:pPr>
            <a:r>
              <a:rPr lang="en"/>
              <a:t>an outline, </a:t>
            </a:r>
            <a:endParaRPr/>
          </a:p>
          <a:p>
            <a:pPr indent="-342900" lvl="0" marL="457200" rtl="0" algn="l">
              <a:lnSpc>
                <a:spcPct val="100000"/>
              </a:lnSpc>
              <a:spcBef>
                <a:spcPts val="0"/>
              </a:spcBef>
              <a:spcAft>
                <a:spcPts val="0"/>
              </a:spcAft>
              <a:buSzPts val="1800"/>
              <a:buChar char="●"/>
            </a:pPr>
            <a:r>
              <a:rPr lang="en"/>
              <a:t>contents list, </a:t>
            </a:r>
            <a:endParaRPr/>
          </a:p>
          <a:p>
            <a:pPr indent="-342900" lvl="0" marL="457200" rtl="0" algn="l">
              <a:lnSpc>
                <a:spcPct val="100000"/>
              </a:lnSpc>
              <a:spcBef>
                <a:spcPts val="0"/>
              </a:spcBef>
              <a:spcAft>
                <a:spcPts val="0"/>
              </a:spcAft>
              <a:buSzPts val="1800"/>
              <a:buChar char="●"/>
            </a:pPr>
            <a:r>
              <a:rPr lang="en"/>
              <a:t>draft engagement strategy, </a:t>
            </a:r>
            <a:endParaRPr/>
          </a:p>
          <a:p>
            <a:pPr indent="-342900" lvl="0" marL="457200" rtl="0" algn="l">
              <a:lnSpc>
                <a:spcPct val="100000"/>
              </a:lnSpc>
              <a:spcBef>
                <a:spcPts val="0"/>
              </a:spcBef>
              <a:spcAft>
                <a:spcPts val="0"/>
              </a:spcAft>
              <a:buSzPts val="1800"/>
              <a:buChar char="●"/>
            </a:pPr>
            <a:r>
              <a:rPr lang="en"/>
              <a:t>timeline with important </a:t>
            </a:r>
            <a:endParaRPr/>
          </a:p>
          <a:p>
            <a:pPr indent="0" lvl="0" marL="457200" rtl="0" algn="l">
              <a:lnSpc>
                <a:spcPct val="100000"/>
              </a:lnSpc>
              <a:spcBef>
                <a:spcPts val="0"/>
              </a:spcBef>
              <a:spcAft>
                <a:spcPts val="0"/>
              </a:spcAft>
              <a:buNone/>
            </a:pPr>
            <a:r>
              <a:rPr lang="en"/>
              <a:t>milestones for the deployment</a:t>
            </a:r>
            <a:endParaRPr/>
          </a:p>
          <a:p>
            <a:pPr indent="0" lvl="0" marL="457200" rtl="0" algn="l">
              <a:lnSpc>
                <a:spcPct val="100000"/>
              </a:lnSpc>
              <a:spcBef>
                <a:spcPts val="0"/>
              </a:spcBef>
              <a:spcAft>
                <a:spcPts val="0"/>
              </a:spcAft>
              <a:buNone/>
            </a:pPr>
            <a:r>
              <a:rPr lang="en"/>
              <a:t>of a new national or </a:t>
            </a:r>
            <a:endParaRPr/>
          </a:p>
          <a:p>
            <a:pPr indent="0" lvl="0" marL="457200" rtl="0" algn="l">
              <a:lnSpc>
                <a:spcPct val="100000"/>
              </a:lnSpc>
              <a:spcBef>
                <a:spcPts val="0"/>
              </a:spcBef>
              <a:spcAft>
                <a:spcPts val="0"/>
              </a:spcAft>
              <a:buNone/>
            </a:pPr>
            <a:r>
              <a:rPr lang="en"/>
              <a:t>subnational</a:t>
            </a:r>
            <a:r>
              <a:rPr lang="en"/>
              <a:t> payments Hub </a:t>
            </a:r>
            <a:endParaRPr/>
          </a:p>
          <a:p>
            <a:pPr indent="0" lvl="0" marL="457200" rtl="0" algn="l">
              <a:lnSpc>
                <a:spcPct val="100000"/>
              </a:lnSpc>
              <a:spcBef>
                <a:spcPts val="0"/>
              </a:spcBef>
              <a:spcAft>
                <a:spcPts val="0"/>
              </a:spcAft>
              <a:buNone/>
            </a:pPr>
            <a:r>
              <a:rPr lang="en"/>
              <a:t>based on Mojaloop.</a:t>
            </a:r>
            <a:endParaRPr/>
          </a:p>
        </p:txBody>
      </p:sp>
      <p:pic>
        <p:nvPicPr>
          <p:cNvPr id="103" name="Google Shape;103;p15"/>
          <p:cNvPicPr preferRelativeResize="0"/>
          <p:nvPr/>
        </p:nvPicPr>
        <p:blipFill rotWithShape="1">
          <a:blip r:embed="rId3">
            <a:alphaModFix/>
          </a:blip>
          <a:srcRect b="21969" l="5643" r="38484" t="18117"/>
          <a:stretch/>
        </p:blipFill>
        <p:spPr>
          <a:xfrm>
            <a:off x="4572000" y="2376625"/>
            <a:ext cx="4464927" cy="2725126"/>
          </a:xfrm>
          <a:prstGeom prst="rect">
            <a:avLst/>
          </a:prstGeom>
          <a:noFill/>
          <a:ln>
            <a:noFill/>
          </a:ln>
        </p:spPr>
      </p:pic>
      <p:cxnSp>
        <p:nvCxnSpPr>
          <p:cNvPr id="104" name="Google Shape;104;p15"/>
          <p:cNvCxnSpPr/>
          <p:nvPr/>
        </p:nvCxnSpPr>
        <p:spPr>
          <a:xfrm>
            <a:off x="4083550" y="3104850"/>
            <a:ext cx="1942500" cy="1204200"/>
          </a:xfrm>
          <a:prstGeom prst="straightConnector1">
            <a:avLst/>
          </a:prstGeom>
          <a:noFill/>
          <a:ln cap="flat" cmpd="sng" w="28575">
            <a:solidFill>
              <a:schemeClr val="accent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txBox="1"/>
          <p:nvPr>
            <p:ph type="title"/>
          </p:nvPr>
        </p:nvSpPr>
        <p:spPr>
          <a:xfrm>
            <a:off x="327400" y="574302"/>
            <a:ext cx="5491200" cy="818100"/>
          </a:xfrm>
          <a:prstGeom prst="rect">
            <a:avLst/>
          </a:prstGeom>
        </p:spPr>
        <p:txBody>
          <a:bodyPr anchorCtr="0" anchor="b" bIns="17125" lIns="34275" spcFirstLastPara="1" rIns="34275" wrap="square" tIns="17125">
            <a:normAutofit/>
          </a:bodyPr>
          <a:lstStyle/>
          <a:p>
            <a:pPr indent="0" lvl="0" marL="0" rtl="0" algn="l">
              <a:spcBef>
                <a:spcPts val="0"/>
              </a:spcBef>
              <a:spcAft>
                <a:spcPts val="0"/>
              </a:spcAft>
              <a:buNone/>
            </a:pPr>
            <a:r>
              <a:rPr lang="en"/>
              <a:t>High Level view</a:t>
            </a:r>
            <a:endParaRPr/>
          </a:p>
        </p:txBody>
      </p:sp>
      <p:sp>
        <p:nvSpPr>
          <p:cNvPr id="110" name="Google Shape;110;p16"/>
          <p:cNvSpPr txBox="1"/>
          <p:nvPr>
            <p:ph idx="1" type="body"/>
          </p:nvPr>
        </p:nvSpPr>
        <p:spPr>
          <a:xfrm>
            <a:off x="103475" y="1724849"/>
            <a:ext cx="7886700" cy="3195300"/>
          </a:xfrm>
          <a:prstGeom prst="rect">
            <a:avLst/>
          </a:prstGeom>
        </p:spPr>
        <p:txBody>
          <a:bodyPr anchorCtr="0" anchor="t" bIns="17125" lIns="34275" spcFirstLastPara="1" rIns="34275" wrap="square" tIns="17125">
            <a:normAutofit fontScale="55000" lnSpcReduction="20000"/>
          </a:bodyPr>
          <a:lstStyle/>
          <a:p>
            <a:pPr indent="-332427" lvl="0" marL="457200" rtl="0" algn="l">
              <a:spcBef>
                <a:spcPts val="700"/>
              </a:spcBef>
              <a:spcAft>
                <a:spcPts val="0"/>
              </a:spcAft>
              <a:buClr>
                <a:srgbClr val="222222"/>
              </a:buClr>
              <a:buSzPct val="100000"/>
              <a:buAutoNum type="arabicPeriod"/>
            </a:pPr>
            <a:r>
              <a:rPr lang="en" sz="2972">
                <a:solidFill>
                  <a:srgbClr val="222222"/>
                </a:solidFill>
              </a:rPr>
              <a:t>Initial ‘cover page’ view - Roadmap/Journey Map that outlines </a:t>
            </a:r>
            <a:endParaRPr sz="2972">
              <a:solidFill>
                <a:srgbClr val="222222"/>
              </a:solidFill>
            </a:endParaRPr>
          </a:p>
          <a:p>
            <a:pPr indent="0" lvl="0" marL="457200" rtl="0" algn="l">
              <a:spcBef>
                <a:spcPts val="1000"/>
              </a:spcBef>
              <a:spcAft>
                <a:spcPts val="0"/>
              </a:spcAft>
              <a:buNone/>
            </a:pPr>
            <a:r>
              <a:rPr lang="en" sz="2972">
                <a:solidFill>
                  <a:srgbClr val="222222"/>
                </a:solidFill>
              </a:rPr>
              <a:t>the optimal route that can be taken to deploy a Mojaloop Switch.</a:t>
            </a:r>
            <a:endParaRPr sz="2972">
              <a:solidFill>
                <a:srgbClr val="222222"/>
              </a:solidFill>
            </a:endParaRPr>
          </a:p>
          <a:p>
            <a:pPr indent="0" lvl="0" marL="457200" rtl="0" algn="l">
              <a:spcBef>
                <a:spcPts val="1000"/>
              </a:spcBef>
              <a:spcAft>
                <a:spcPts val="0"/>
              </a:spcAft>
              <a:buNone/>
            </a:pPr>
            <a:r>
              <a:t/>
            </a:r>
            <a:endParaRPr sz="2972">
              <a:solidFill>
                <a:srgbClr val="222222"/>
              </a:solidFill>
            </a:endParaRPr>
          </a:p>
          <a:p>
            <a:pPr indent="-332427" lvl="0" marL="457200" rtl="0" algn="l">
              <a:spcBef>
                <a:spcPts val="1000"/>
              </a:spcBef>
              <a:spcAft>
                <a:spcPts val="0"/>
              </a:spcAft>
              <a:buClr>
                <a:srgbClr val="222222"/>
              </a:buClr>
              <a:buSzPct val="100000"/>
              <a:buAutoNum type="arabicPeriod"/>
            </a:pPr>
            <a:r>
              <a:rPr lang="en" sz="2972">
                <a:solidFill>
                  <a:srgbClr val="222222"/>
                </a:solidFill>
              </a:rPr>
              <a:t>At touch points/decision points on the roadmap the 'clickable' point will take the user to:</a:t>
            </a:r>
            <a:endParaRPr sz="2972">
              <a:solidFill>
                <a:srgbClr val="222222"/>
              </a:solidFill>
            </a:endParaRPr>
          </a:p>
          <a:p>
            <a:pPr indent="457200" lvl="0" marL="457200" rtl="0" algn="l">
              <a:lnSpc>
                <a:spcPct val="115000"/>
              </a:lnSpc>
              <a:spcBef>
                <a:spcPts val="1200"/>
              </a:spcBef>
              <a:spcAft>
                <a:spcPts val="0"/>
              </a:spcAft>
              <a:buNone/>
            </a:pPr>
            <a:r>
              <a:rPr lang="en" sz="2972">
                <a:solidFill>
                  <a:srgbClr val="222222"/>
                </a:solidFill>
              </a:rPr>
              <a:t>Executive Series videos</a:t>
            </a:r>
            <a:endParaRPr sz="2972">
              <a:solidFill>
                <a:srgbClr val="222222"/>
              </a:solidFill>
            </a:endParaRPr>
          </a:p>
          <a:p>
            <a:pPr indent="457200" lvl="0" marL="457200" rtl="0" algn="l">
              <a:lnSpc>
                <a:spcPct val="115000"/>
              </a:lnSpc>
              <a:spcBef>
                <a:spcPts val="1200"/>
              </a:spcBef>
              <a:spcAft>
                <a:spcPts val="0"/>
              </a:spcAft>
              <a:buNone/>
            </a:pPr>
            <a:r>
              <a:rPr lang="en" sz="2972">
                <a:solidFill>
                  <a:srgbClr val="222222"/>
                </a:solidFill>
              </a:rPr>
              <a:t>Example/Templates:</a:t>
            </a:r>
            <a:endParaRPr sz="2972">
              <a:solidFill>
                <a:srgbClr val="222222"/>
              </a:solidFill>
            </a:endParaRPr>
          </a:p>
          <a:p>
            <a:pPr indent="-307979" lvl="0" marL="1828800" rtl="0" algn="l">
              <a:lnSpc>
                <a:spcPct val="115000"/>
              </a:lnSpc>
              <a:spcBef>
                <a:spcPts val="1200"/>
              </a:spcBef>
              <a:spcAft>
                <a:spcPts val="0"/>
              </a:spcAft>
              <a:buClr>
                <a:srgbClr val="222222"/>
              </a:buClr>
              <a:buSzPct val="76453"/>
              <a:buAutoNum type="arabicPeriod"/>
            </a:pPr>
            <a:r>
              <a:rPr lang="en" sz="2972">
                <a:solidFill>
                  <a:srgbClr val="222222"/>
                </a:solidFill>
              </a:rPr>
              <a:t>Business Case document</a:t>
            </a:r>
            <a:endParaRPr sz="2972">
              <a:solidFill>
                <a:srgbClr val="222222"/>
              </a:solidFill>
            </a:endParaRPr>
          </a:p>
          <a:p>
            <a:pPr indent="-307979" lvl="0" marL="1828800" rtl="0" algn="l">
              <a:lnSpc>
                <a:spcPct val="115000"/>
              </a:lnSpc>
              <a:spcBef>
                <a:spcPts val="0"/>
              </a:spcBef>
              <a:spcAft>
                <a:spcPts val="0"/>
              </a:spcAft>
              <a:buClr>
                <a:srgbClr val="222222"/>
              </a:buClr>
              <a:buSzPct val="76453"/>
              <a:buAutoNum type="arabicPeriod"/>
            </a:pPr>
            <a:r>
              <a:rPr lang="en" sz="2972">
                <a:solidFill>
                  <a:srgbClr val="222222"/>
                </a:solidFill>
              </a:rPr>
              <a:t>Engagement guidelines</a:t>
            </a:r>
            <a:endParaRPr sz="2972">
              <a:solidFill>
                <a:srgbClr val="222222"/>
              </a:solidFill>
            </a:endParaRPr>
          </a:p>
          <a:p>
            <a:pPr indent="-307979" lvl="0" marL="1828800" rtl="0" algn="l">
              <a:lnSpc>
                <a:spcPct val="115000"/>
              </a:lnSpc>
              <a:spcBef>
                <a:spcPts val="0"/>
              </a:spcBef>
              <a:spcAft>
                <a:spcPts val="0"/>
              </a:spcAft>
              <a:buClr>
                <a:srgbClr val="222222"/>
              </a:buClr>
              <a:buSzPct val="76453"/>
              <a:buAutoNum type="arabicPeriod"/>
            </a:pPr>
            <a:r>
              <a:rPr lang="en" sz="2972">
                <a:solidFill>
                  <a:srgbClr val="222222"/>
                </a:solidFill>
              </a:rPr>
              <a:t>Business Explainer document</a:t>
            </a:r>
            <a:endParaRPr sz="2972">
              <a:solidFill>
                <a:srgbClr val="222222"/>
              </a:solidFill>
            </a:endParaRPr>
          </a:p>
          <a:p>
            <a:pPr indent="0" lvl="0" marL="457200" rtl="0" algn="l">
              <a:spcBef>
                <a:spcPts val="1200"/>
              </a:spcBef>
              <a:spcAft>
                <a:spcPts val="0"/>
              </a:spcAft>
              <a:buNone/>
            </a:pPr>
            <a:r>
              <a:t/>
            </a:r>
            <a:endParaRPr>
              <a:solidFill>
                <a:srgbClr val="22222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Goal for PI-20 - Phase 1</a:t>
            </a:r>
            <a:endParaRPr/>
          </a:p>
        </p:txBody>
      </p:sp>
      <p:sp>
        <p:nvSpPr>
          <p:cNvPr id="116" name="Google Shape;116;p17"/>
          <p:cNvSpPr txBox="1"/>
          <p:nvPr>
            <p:ph idx="1" type="body"/>
          </p:nvPr>
        </p:nvSpPr>
        <p:spPr>
          <a:xfrm>
            <a:off x="1330600" y="1268050"/>
            <a:ext cx="6268800" cy="3454500"/>
          </a:xfrm>
          <a:prstGeom prst="rect">
            <a:avLst/>
          </a:prstGeom>
        </p:spPr>
        <p:txBody>
          <a:bodyPr anchorCtr="0" anchor="t" bIns="17125" lIns="34275" spcFirstLastPara="1" rIns="34275" wrap="square" tIns="17125">
            <a:normAutofit/>
          </a:bodyPr>
          <a:lstStyle/>
          <a:p>
            <a:pPr indent="-374650" lvl="0" marL="457200" rtl="0" algn="l">
              <a:lnSpc>
                <a:spcPct val="150000"/>
              </a:lnSpc>
              <a:spcBef>
                <a:spcPts val="700"/>
              </a:spcBef>
              <a:spcAft>
                <a:spcPts val="0"/>
              </a:spcAft>
              <a:buSzPts val="2300"/>
              <a:buAutoNum type="arabicPeriod"/>
            </a:pPr>
            <a:r>
              <a:rPr lang="en" sz="2300"/>
              <a:t>Definition</a:t>
            </a:r>
            <a:r>
              <a:rPr lang="en" sz="2300"/>
              <a:t> of done</a:t>
            </a:r>
            <a:endParaRPr sz="2300"/>
          </a:p>
          <a:p>
            <a:pPr indent="-374650" lvl="0" marL="457200" rtl="0" algn="l">
              <a:lnSpc>
                <a:spcPct val="150000"/>
              </a:lnSpc>
              <a:spcBef>
                <a:spcPts val="0"/>
              </a:spcBef>
              <a:spcAft>
                <a:spcPts val="0"/>
              </a:spcAft>
              <a:buSzPts val="2300"/>
              <a:buAutoNum type="arabicPeriod"/>
            </a:pPr>
            <a:r>
              <a:rPr lang="en" sz="2300"/>
              <a:t>List of tools available and needed</a:t>
            </a:r>
            <a:endParaRPr sz="2300"/>
          </a:p>
          <a:p>
            <a:pPr indent="-374650" lvl="0" marL="457200" rtl="0" algn="l">
              <a:lnSpc>
                <a:spcPct val="150000"/>
              </a:lnSpc>
              <a:spcBef>
                <a:spcPts val="0"/>
              </a:spcBef>
              <a:spcAft>
                <a:spcPts val="0"/>
              </a:spcAft>
              <a:buSzPts val="2300"/>
              <a:buAutoNum type="arabicPeriod"/>
            </a:pPr>
            <a:r>
              <a:rPr lang="en" sz="2300"/>
              <a:t>Identify community influencers</a:t>
            </a:r>
            <a:endParaRPr sz="2300"/>
          </a:p>
          <a:p>
            <a:pPr indent="-374650" lvl="0" marL="457200" rtl="0" algn="l">
              <a:lnSpc>
                <a:spcPct val="150000"/>
              </a:lnSpc>
              <a:spcBef>
                <a:spcPts val="0"/>
              </a:spcBef>
              <a:spcAft>
                <a:spcPts val="0"/>
              </a:spcAft>
              <a:buSzPts val="2300"/>
              <a:buAutoNum type="arabicPeriod"/>
            </a:pPr>
            <a:r>
              <a:rPr lang="en" sz="2300"/>
              <a:t>Map the path to a POC</a:t>
            </a:r>
            <a:endParaRPr sz="2300"/>
          </a:p>
          <a:p>
            <a:pPr indent="0" lvl="0" marL="457200" rtl="0" algn="l">
              <a:spcBef>
                <a:spcPts val="700"/>
              </a:spcBef>
              <a:spcAft>
                <a:spcPts val="0"/>
              </a:spcAft>
              <a:buNone/>
            </a:pPr>
            <a:r>
              <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438150" lvl="0" marL="457200" rtl="0" algn="l">
              <a:spcBef>
                <a:spcPts val="0"/>
              </a:spcBef>
              <a:spcAft>
                <a:spcPts val="0"/>
              </a:spcAft>
              <a:buSzPts val="3300"/>
              <a:buAutoNum type="arabicPeriod"/>
            </a:pPr>
            <a:r>
              <a:rPr lang="en"/>
              <a:t>Definition</a:t>
            </a:r>
            <a:r>
              <a:rPr lang="en"/>
              <a:t> of Done</a:t>
            </a:r>
            <a:endParaRPr/>
          </a:p>
        </p:txBody>
      </p:sp>
      <p:pic>
        <p:nvPicPr>
          <p:cNvPr id="122" name="Google Shape;122;p18"/>
          <p:cNvPicPr preferRelativeResize="0"/>
          <p:nvPr/>
        </p:nvPicPr>
        <p:blipFill rotWithShape="1">
          <a:blip r:embed="rId3">
            <a:alphaModFix/>
          </a:blip>
          <a:srcRect b="39849" l="0" r="0" t="0"/>
          <a:stretch/>
        </p:blipFill>
        <p:spPr>
          <a:xfrm>
            <a:off x="766050" y="1131550"/>
            <a:ext cx="3178300" cy="3983599"/>
          </a:xfrm>
          <a:prstGeom prst="rect">
            <a:avLst/>
          </a:prstGeom>
          <a:noFill/>
          <a:ln cap="flat" cmpd="sng" w="9525">
            <a:solidFill>
              <a:schemeClr val="dk2"/>
            </a:solidFill>
            <a:prstDash val="solid"/>
            <a:round/>
            <a:headEnd len="sm" w="sm" type="none"/>
            <a:tailEnd len="sm" w="sm" type="none"/>
          </a:ln>
        </p:spPr>
      </p:pic>
      <p:pic>
        <p:nvPicPr>
          <p:cNvPr id="123" name="Google Shape;123;p18"/>
          <p:cNvPicPr preferRelativeResize="0"/>
          <p:nvPr/>
        </p:nvPicPr>
        <p:blipFill rotWithShape="1">
          <a:blip r:embed="rId3">
            <a:alphaModFix/>
          </a:blip>
          <a:srcRect b="0" l="0" r="0" t="59306"/>
          <a:stretch/>
        </p:blipFill>
        <p:spPr>
          <a:xfrm>
            <a:off x="4786050" y="997775"/>
            <a:ext cx="2761751" cy="2341849"/>
          </a:xfrm>
          <a:prstGeom prst="rect">
            <a:avLst/>
          </a:prstGeom>
          <a:noFill/>
          <a:ln cap="flat" cmpd="sng" w="9525">
            <a:solidFill>
              <a:schemeClr val="dk2"/>
            </a:solidFill>
            <a:prstDash val="solid"/>
            <a:round/>
            <a:headEnd len="sm" w="sm" type="none"/>
            <a:tailEnd len="sm" w="sm" type="none"/>
          </a:ln>
        </p:spPr>
      </p:pic>
      <p:sp>
        <p:nvSpPr>
          <p:cNvPr id="124" name="Google Shape;124;p18"/>
          <p:cNvSpPr txBox="1"/>
          <p:nvPr/>
        </p:nvSpPr>
        <p:spPr>
          <a:xfrm>
            <a:off x="4231175" y="3821925"/>
            <a:ext cx="42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Definitions</a:t>
            </a:r>
            <a:r>
              <a:rPr lang="en"/>
              <a:t> can be seen on the Mural Board </a:t>
            </a:r>
            <a:endParaRPr/>
          </a:p>
          <a:p>
            <a:pPr indent="0" lvl="0" marL="0" rtl="0" algn="l">
              <a:spcBef>
                <a:spcPts val="0"/>
              </a:spcBef>
              <a:spcAft>
                <a:spcPts val="0"/>
              </a:spcAft>
              <a:buNone/>
            </a:pPr>
            <a:r>
              <a:rPr lang="en"/>
              <a:t>Note: the </a:t>
            </a:r>
            <a:r>
              <a:rPr lang="en"/>
              <a:t>definitions</a:t>
            </a:r>
            <a:r>
              <a:rPr lang="en"/>
              <a:t> are evolving and changing as the work evolves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sz="3000"/>
              <a:t>2. List of tools available and needed</a:t>
            </a:r>
            <a:endParaRPr sz="3000"/>
          </a:p>
        </p:txBody>
      </p:sp>
      <p:sp>
        <p:nvSpPr>
          <p:cNvPr id="130" name="Google Shape;130;p19"/>
          <p:cNvSpPr txBox="1"/>
          <p:nvPr>
            <p:ph idx="1" type="body"/>
          </p:nvPr>
        </p:nvSpPr>
        <p:spPr>
          <a:xfrm>
            <a:off x="628650" y="1369222"/>
            <a:ext cx="7886700" cy="1473300"/>
          </a:xfrm>
          <a:prstGeom prst="rect">
            <a:avLst/>
          </a:prstGeom>
        </p:spPr>
        <p:txBody>
          <a:bodyPr anchorCtr="0" anchor="t" bIns="17125" lIns="34275" spcFirstLastPara="1" rIns="34275" wrap="square" tIns="17125">
            <a:noAutofit/>
          </a:bodyPr>
          <a:lstStyle/>
          <a:p>
            <a:pPr indent="0" lvl="0" marL="0" rtl="0" algn="l">
              <a:lnSpc>
                <a:spcPct val="95000"/>
              </a:lnSpc>
              <a:spcBef>
                <a:spcPts val="700"/>
              </a:spcBef>
              <a:spcAft>
                <a:spcPts val="0"/>
              </a:spcAft>
              <a:buSzPts val="688"/>
              <a:buNone/>
            </a:pPr>
            <a:r>
              <a:rPr lang="en" sz="1712"/>
              <a:t>Available:</a:t>
            </a:r>
            <a:endParaRPr sz="1712"/>
          </a:p>
          <a:p>
            <a:pPr indent="-337343" lvl="0" marL="457200" rtl="0" algn="l">
              <a:lnSpc>
                <a:spcPct val="95000"/>
              </a:lnSpc>
              <a:spcBef>
                <a:spcPts val="700"/>
              </a:spcBef>
              <a:spcAft>
                <a:spcPts val="0"/>
              </a:spcAft>
              <a:buSzPts val="1713"/>
              <a:buAutoNum type="arabicPeriod"/>
            </a:pPr>
            <a:r>
              <a:rPr lang="en" sz="1712"/>
              <a:t>Governance model for Schemes by Paul Makin</a:t>
            </a:r>
            <a:endParaRPr sz="1712"/>
          </a:p>
          <a:p>
            <a:pPr indent="-311943" lvl="0" marL="457200" rtl="0" algn="l">
              <a:lnSpc>
                <a:spcPct val="95000"/>
              </a:lnSpc>
              <a:spcBef>
                <a:spcPts val="0"/>
              </a:spcBef>
              <a:spcAft>
                <a:spcPts val="0"/>
              </a:spcAft>
              <a:buSzPts val="1313"/>
              <a:buAutoNum type="arabicPeriod"/>
            </a:pPr>
            <a:r>
              <a:rPr lang="en" sz="1712"/>
              <a:t>Mojaloop Training Program - </a:t>
            </a:r>
            <a:r>
              <a:rPr lang="en" sz="1087" u="sng">
                <a:solidFill>
                  <a:schemeClr val="hlink"/>
                </a:solidFill>
                <a:hlinkClick r:id="rId3"/>
              </a:rPr>
              <a:t>https://mojaloop.io/mojaloop-training-program/</a:t>
            </a:r>
            <a:endParaRPr sz="1712"/>
          </a:p>
          <a:p>
            <a:pPr indent="-311943" lvl="0" marL="457200" rtl="0" algn="l">
              <a:lnSpc>
                <a:spcPct val="95000"/>
              </a:lnSpc>
              <a:spcBef>
                <a:spcPts val="0"/>
              </a:spcBef>
              <a:spcAft>
                <a:spcPts val="0"/>
              </a:spcAft>
              <a:buSzPts val="1313"/>
              <a:buAutoNum type="arabicPeriod"/>
            </a:pPr>
            <a:r>
              <a:rPr lang="en" sz="1712"/>
              <a:t>INFITX Journey -</a:t>
            </a:r>
            <a:r>
              <a:rPr lang="en" sz="1712"/>
              <a:t> THE SCHEME MVP GOALS JOURNEY </a:t>
            </a:r>
            <a:r>
              <a:rPr lang="en" sz="1087" u="sng">
                <a:solidFill>
                  <a:schemeClr val="hlink"/>
                </a:solidFill>
                <a:hlinkClick r:id="rId4"/>
              </a:rPr>
              <a:t>https://infitx.com/capacity-building/supporting-an-inclusive-instant-payment-system-build/</a:t>
            </a:r>
            <a:endParaRPr sz="1712"/>
          </a:p>
          <a:p>
            <a:pPr indent="-311943" lvl="0" marL="457200" rtl="0" algn="l">
              <a:lnSpc>
                <a:spcPct val="95000"/>
              </a:lnSpc>
              <a:spcBef>
                <a:spcPts val="0"/>
              </a:spcBef>
              <a:spcAft>
                <a:spcPts val="0"/>
              </a:spcAft>
              <a:buSzPts val="1313"/>
              <a:buAutoNum type="arabicPeriod"/>
            </a:pPr>
            <a:r>
              <a:rPr lang="en" sz="1712"/>
              <a:t>Mojaloop Lab - </a:t>
            </a:r>
            <a:r>
              <a:rPr lang="en" sz="1087" u="sng">
                <a:solidFill>
                  <a:schemeClr val="hlink"/>
                </a:solidFill>
                <a:hlinkClick r:id="rId5"/>
              </a:rPr>
              <a:t>https://infitx.com/capacity-building/mojaloop-lab/</a:t>
            </a:r>
            <a:endParaRPr sz="1712"/>
          </a:p>
          <a:p>
            <a:pPr indent="0" lvl="0" marL="457200" rtl="0" algn="l">
              <a:lnSpc>
                <a:spcPct val="95000"/>
              </a:lnSpc>
              <a:spcBef>
                <a:spcPts val="700"/>
              </a:spcBef>
              <a:spcAft>
                <a:spcPts val="0"/>
              </a:spcAft>
              <a:buNone/>
            </a:pPr>
            <a:r>
              <a:t/>
            </a:r>
            <a:endParaRPr sz="1712"/>
          </a:p>
        </p:txBody>
      </p:sp>
      <p:sp>
        <p:nvSpPr>
          <p:cNvPr id="131" name="Google Shape;131;p19"/>
          <p:cNvSpPr txBox="1"/>
          <p:nvPr/>
        </p:nvSpPr>
        <p:spPr>
          <a:xfrm>
            <a:off x="670325" y="3303100"/>
            <a:ext cx="7483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t>Needed:</a:t>
            </a:r>
            <a:endParaRPr sz="1700"/>
          </a:p>
          <a:p>
            <a:pPr indent="-336550" lvl="0" marL="457200" rtl="0" algn="l">
              <a:spcBef>
                <a:spcPts val="0"/>
              </a:spcBef>
              <a:spcAft>
                <a:spcPts val="0"/>
              </a:spcAft>
              <a:buSzPts val="1700"/>
              <a:buAutoNum type="arabicPeriod"/>
            </a:pPr>
            <a:r>
              <a:rPr lang="en" sz="1700"/>
              <a:t>Executive Series videos - outline complete</a:t>
            </a:r>
            <a:endParaRPr sz="1700"/>
          </a:p>
          <a:p>
            <a:pPr indent="-336550" lvl="0" marL="457200" rtl="0" algn="l">
              <a:spcBef>
                <a:spcPts val="0"/>
              </a:spcBef>
              <a:spcAft>
                <a:spcPts val="0"/>
              </a:spcAft>
              <a:buSzPts val="1700"/>
              <a:buAutoNum type="arabicPeriod"/>
            </a:pPr>
            <a:r>
              <a:rPr lang="en" sz="1700"/>
              <a:t>Standard templates for common </a:t>
            </a:r>
            <a:endParaRPr sz="1700"/>
          </a:p>
          <a:p>
            <a:pPr indent="-336550" lvl="0" marL="457200" rtl="0" algn="l">
              <a:spcBef>
                <a:spcPts val="0"/>
              </a:spcBef>
              <a:spcAft>
                <a:spcPts val="0"/>
              </a:spcAft>
              <a:buSzPts val="1700"/>
              <a:buAutoNum type="arabicPeriod"/>
            </a:pPr>
            <a:r>
              <a:rPr lang="en" sz="1700"/>
              <a:t>Community generated </a:t>
            </a:r>
            <a:r>
              <a:rPr lang="en" sz="1700"/>
              <a:t>documentation</a:t>
            </a:r>
            <a:r>
              <a:rPr lang="en" sz="1700"/>
              <a:t> for Operations etc - anything that you as community members feel will add value to making </a:t>
            </a:r>
            <a:r>
              <a:rPr lang="en" sz="1700"/>
              <a:t>participation</a:t>
            </a:r>
            <a:r>
              <a:rPr lang="en" sz="1700"/>
              <a:t> and adoption easier. </a:t>
            </a:r>
            <a:endParaRPr sz="1700"/>
          </a:p>
          <a:p>
            <a:pPr indent="0" lvl="0" marL="0" rtl="0" algn="l">
              <a:spcBef>
                <a:spcPts val="0"/>
              </a:spcBef>
              <a:spcAft>
                <a:spcPts val="0"/>
              </a:spcAft>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spcBef>
                <a:spcPts val="0"/>
              </a:spcBef>
              <a:spcAft>
                <a:spcPts val="0"/>
              </a:spcAft>
              <a:buNone/>
            </a:pPr>
            <a:r>
              <a:rPr lang="en"/>
              <a:t>Available tools</a:t>
            </a:r>
            <a:endParaRPr/>
          </a:p>
        </p:txBody>
      </p:sp>
      <p:sp>
        <p:nvSpPr>
          <p:cNvPr id="137" name="Google Shape;137;p20"/>
          <p:cNvSpPr txBox="1"/>
          <p:nvPr>
            <p:ph idx="1" type="body"/>
          </p:nvPr>
        </p:nvSpPr>
        <p:spPr>
          <a:xfrm>
            <a:off x="628650" y="1369219"/>
            <a:ext cx="7886700" cy="3263400"/>
          </a:xfrm>
          <a:prstGeom prst="rect">
            <a:avLst/>
          </a:prstGeom>
        </p:spPr>
        <p:txBody>
          <a:bodyPr anchorCtr="0" anchor="t" bIns="17125" lIns="34275" spcFirstLastPara="1" rIns="34275" wrap="square" tIns="17125">
            <a:normAutofit/>
          </a:bodyPr>
          <a:lstStyle/>
          <a:p>
            <a:pPr indent="-337343" lvl="0" marL="457200" rtl="0" algn="l">
              <a:lnSpc>
                <a:spcPct val="95000"/>
              </a:lnSpc>
              <a:spcBef>
                <a:spcPts val="700"/>
              </a:spcBef>
              <a:spcAft>
                <a:spcPts val="0"/>
              </a:spcAft>
              <a:buSzPts val="1713"/>
              <a:buAutoNum type="arabicPeriod"/>
            </a:pPr>
            <a:r>
              <a:rPr lang="en" sz="1712"/>
              <a:t>Governance model for Schemes by Paul Makin </a:t>
            </a:r>
            <a:r>
              <a:rPr lang="en" sz="1412" u="sng">
                <a:solidFill>
                  <a:schemeClr val="hlink"/>
                </a:solidFill>
                <a:hlinkClick r:id="rId3"/>
              </a:rPr>
              <a:t>https://docs.google.com/presentation/d/1j9Gu0zinxPJLya7QrCV3_hrMDdb7Ib7BLhSZ1Yd8Rjo/edit?usp=share_link</a:t>
            </a:r>
            <a:endParaRPr sz="1412"/>
          </a:p>
          <a:p>
            <a:pPr indent="0" lvl="0" marL="457200" rtl="0" algn="l">
              <a:lnSpc>
                <a:spcPct val="95000"/>
              </a:lnSpc>
              <a:spcBef>
                <a:spcPts val="700"/>
              </a:spcBef>
              <a:spcAft>
                <a:spcPts val="0"/>
              </a:spcAft>
              <a:buNone/>
            </a:pPr>
            <a:r>
              <a:t/>
            </a:r>
            <a:endParaRPr sz="1712"/>
          </a:p>
          <a:p>
            <a:pPr indent="0" lvl="0" marL="457200" rtl="0" algn="l">
              <a:spcBef>
                <a:spcPts val="700"/>
              </a:spcBef>
              <a:spcAft>
                <a:spcPts val="0"/>
              </a:spcAft>
              <a:buNone/>
            </a:pPr>
            <a:r>
              <a:t/>
            </a:r>
            <a:endParaRPr/>
          </a:p>
        </p:txBody>
      </p:sp>
      <p:pic>
        <p:nvPicPr>
          <p:cNvPr id="138" name="Google Shape;138;p20"/>
          <p:cNvPicPr preferRelativeResize="0"/>
          <p:nvPr/>
        </p:nvPicPr>
        <p:blipFill>
          <a:blip r:embed="rId4">
            <a:alphaModFix/>
          </a:blip>
          <a:stretch>
            <a:fillRect/>
          </a:stretch>
        </p:blipFill>
        <p:spPr>
          <a:xfrm>
            <a:off x="3253225" y="1912775"/>
            <a:ext cx="5465498" cy="3031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628650" y="273844"/>
            <a:ext cx="7075200" cy="994200"/>
          </a:xfrm>
          <a:prstGeom prst="rect">
            <a:avLst/>
          </a:prstGeom>
        </p:spPr>
        <p:txBody>
          <a:bodyPr anchorCtr="0" anchor="ctr" bIns="17125" lIns="34275" spcFirstLastPara="1" rIns="34275" wrap="square" tIns="17125">
            <a:normAutofit/>
          </a:bodyPr>
          <a:lstStyle/>
          <a:p>
            <a:pPr indent="0" lvl="0" marL="0" rtl="0" algn="l">
              <a:lnSpc>
                <a:spcPct val="100000"/>
              </a:lnSpc>
              <a:spcBef>
                <a:spcPts val="0"/>
              </a:spcBef>
              <a:spcAft>
                <a:spcPts val="0"/>
              </a:spcAft>
              <a:buNone/>
            </a:pPr>
            <a:r>
              <a:rPr lang="en"/>
              <a:t>Available tools</a:t>
            </a:r>
            <a:endParaRPr/>
          </a:p>
          <a:p>
            <a:pPr indent="0" lvl="0" marL="0" rtl="0" algn="l">
              <a:spcBef>
                <a:spcPts val="0"/>
              </a:spcBef>
              <a:spcAft>
                <a:spcPts val="0"/>
              </a:spcAft>
              <a:buNone/>
            </a:pPr>
            <a:r>
              <a:t/>
            </a:r>
            <a:endParaRPr/>
          </a:p>
        </p:txBody>
      </p:sp>
      <p:sp>
        <p:nvSpPr>
          <p:cNvPr id="144" name="Google Shape;144;p21"/>
          <p:cNvSpPr txBox="1"/>
          <p:nvPr>
            <p:ph idx="1" type="body"/>
          </p:nvPr>
        </p:nvSpPr>
        <p:spPr>
          <a:xfrm>
            <a:off x="597125" y="1027719"/>
            <a:ext cx="7886700" cy="3263400"/>
          </a:xfrm>
          <a:prstGeom prst="rect">
            <a:avLst/>
          </a:prstGeom>
        </p:spPr>
        <p:txBody>
          <a:bodyPr anchorCtr="0" anchor="t" bIns="17125" lIns="34275" spcFirstLastPara="1" rIns="34275" wrap="square" tIns="17125">
            <a:normAutofit/>
          </a:bodyPr>
          <a:lstStyle/>
          <a:p>
            <a:pPr indent="0" lvl="0" marL="0" rtl="0" algn="l">
              <a:lnSpc>
                <a:spcPct val="95000"/>
              </a:lnSpc>
              <a:spcBef>
                <a:spcPts val="700"/>
              </a:spcBef>
              <a:spcAft>
                <a:spcPts val="0"/>
              </a:spcAft>
              <a:buNone/>
            </a:pPr>
            <a:r>
              <a:rPr lang="en" sz="1712"/>
              <a:t>2. </a:t>
            </a:r>
            <a:r>
              <a:rPr lang="en" sz="1712"/>
              <a:t>Mojaloop Training Program - </a:t>
            </a:r>
            <a:r>
              <a:rPr lang="en" sz="1087" u="sng">
                <a:solidFill>
                  <a:schemeClr val="hlink"/>
                </a:solidFill>
                <a:hlinkClick r:id="rId3"/>
              </a:rPr>
              <a:t>https://mojaloop.io/mojaloop-training-program/</a:t>
            </a:r>
            <a:endParaRPr/>
          </a:p>
          <a:p>
            <a:pPr indent="0" lvl="0" marL="0" rtl="0" algn="l">
              <a:lnSpc>
                <a:spcPct val="95000"/>
              </a:lnSpc>
              <a:spcBef>
                <a:spcPts val="700"/>
              </a:spcBef>
              <a:spcAft>
                <a:spcPts val="0"/>
              </a:spcAft>
              <a:buNone/>
            </a:pPr>
            <a:r>
              <a:rPr lang="en" sz="1700"/>
              <a:t>Probably our most widely used tool at this stage.</a:t>
            </a:r>
            <a:endParaRPr sz="1700"/>
          </a:p>
          <a:p>
            <a:pPr indent="0" lvl="0" marL="0" rtl="0" algn="l">
              <a:lnSpc>
                <a:spcPct val="95000"/>
              </a:lnSpc>
              <a:spcBef>
                <a:spcPts val="700"/>
              </a:spcBef>
              <a:spcAft>
                <a:spcPts val="0"/>
              </a:spcAft>
              <a:buNone/>
            </a:pPr>
            <a:r>
              <a:t/>
            </a:r>
            <a:endParaRPr sz="1700"/>
          </a:p>
          <a:p>
            <a:pPr indent="0" lvl="0" marL="0" rtl="0" algn="l">
              <a:lnSpc>
                <a:spcPct val="95000"/>
              </a:lnSpc>
              <a:spcBef>
                <a:spcPts val="700"/>
              </a:spcBef>
              <a:spcAft>
                <a:spcPts val="0"/>
              </a:spcAft>
              <a:buNone/>
            </a:pPr>
            <a:r>
              <a:t/>
            </a:r>
            <a:endParaRPr/>
          </a:p>
        </p:txBody>
      </p:sp>
      <p:pic>
        <p:nvPicPr>
          <p:cNvPr id="145" name="Google Shape;145;p21"/>
          <p:cNvPicPr preferRelativeResize="0"/>
          <p:nvPr/>
        </p:nvPicPr>
        <p:blipFill>
          <a:blip r:embed="rId4">
            <a:alphaModFix/>
          </a:blip>
          <a:stretch>
            <a:fillRect/>
          </a:stretch>
        </p:blipFill>
        <p:spPr>
          <a:xfrm>
            <a:off x="1438700" y="1739175"/>
            <a:ext cx="6425426" cy="288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